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6" r:id="rId3"/>
    <p:sldMasterId id="2147483698" r:id="rId4"/>
    <p:sldMasterId id="2147483713" r:id="rId5"/>
    <p:sldMasterId id="2147483727" r:id="rId6"/>
    <p:sldMasterId id="2147483740" r:id="rId7"/>
    <p:sldMasterId id="2147483753" r:id="rId8"/>
  </p:sldMasterIdLst>
  <p:notesMasterIdLst>
    <p:notesMasterId r:id="rId22"/>
  </p:notesMasterIdLst>
  <p:sldIdLst>
    <p:sldId id="424" r:id="rId9"/>
    <p:sldId id="478" r:id="rId10"/>
    <p:sldId id="427" r:id="rId11"/>
    <p:sldId id="279" r:id="rId12"/>
    <p:sldId id="522" r:id="rId13"/>
    <p:sldId id="480" r:id="rId14"/>
    <p:sldId id="513" r:id="rId15"/>
    <p:sldId id="515" r:id="rId16"/>
    <p:sldId id="516" r:id="rId17"/>
    <p:sldId id="514" r:id="rId18"/>
    <p:sldId id="518" r:id="rId19"/>
    <p:sldId id="521" r:id="rId20"/>
    <p:sldId id="47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pos="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5650"/>
    <a:srgbClr val="BB9C87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35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56" y="216"/>
      </p:cViewPr>
      <p:guideLst>
        <p:guide orient="horz" pos="164"/>
        <p:guide pos="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3" d="100"/>
          <a:sy n="63" d="100"/>
        </p:scale>
        <p:origin x="2288" y="6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05T12:33:59.520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1,'2481'2241,"-2459"-2221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05T12:40:03.369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2561 0,'-2543'2296,"2526"-2281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4437D-78D3-414F-B5EC-FE1150B1A049}" type="datetimeFigureOut">
              <a:rPr lang="de-DE" smtClean="0"/>
              <a:t>30.05.2022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E6FD7-1B39-4733-BE3F-DA7295028C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590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83549D-02D0-4499-AE96-A84A281AD432}" type="slidenum">
              <a:rPr lang="de-DE"/>
              <a:pPr/>
              <a:t>1</a:t>
            </a:fld>
            <a:endParaRPr lang="de-DE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Zunächst eine kurze Erläuterung zu dem bunten Streifen am oberen Bildrand: </a:t>
            </a:r>
          </a:p>
          <a:p>
            <a:r>
              <a:rPr lang="de-DE" dirty="0">
                <a:sym typeface="Wingdings"/>
              </a:rPr>
              <a:t></a:t>
            </a:r>
            <a:endParaRPr 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Aufgabenstellung für Definition von ‚Annahmen‘, die konsensfähig sind.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Politische Entscheidung: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‚Zumutung‘ für die Bevölkerung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Weiterentwicklung der Gesellschaft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Konsensfindung, um Maßnahmen abzuleiten…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E19CE1-6409-4C89-AB16-683E025D723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894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Aufgabenstellung für Definition von ‚Annahmen‘, die konsensfähig sind.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Politische Entscheidung: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‚Zumutung‘ für die Bevölkerung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Weiterentwicklung der Gesellschaft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Konsensfindung, um Maßnahmen abzuleiten…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E19CE1-6409-4C89-AB16-683E025D723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129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Aufgabenstellung für Definition von ‚Annahmen‘, die konsensfähig sind.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Politische Entscheidung: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‚Zumutung‘ für die Bevölkerung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Weiterentwicklung der Gesellschaft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Konsensfindung, um Maßnahmen abzuleiten…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E19CE1-6409-4C89-AB16-683E025D723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092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2C3ECD-BB5A-4642-A21A-135B274BC1B2}" type="slidenum">
              <a:rPr lang="de-DE"/>
              <a:pPr/>
              <a:t>13</a:t>
            </a:fld>
            <a:endParaRPr lang="de-DE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0769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Das Niedersächsische Ministerium </a:t>
            </a:r>
            <a:r>
              <a:rPr lang="de-DE" dirty="0">
                <a:sym typeface="Wingdings"/>
              </a:rPr>
              <a:t>  </a:t>
            </a:r>
            <a:r>
              <a:rPr lang="de-DE" dirty="0"/>
              <a:t>hatte zu einem ersten Treffen im Mai 2015 fünfzig Vertreter aus Wissenschaft, Wirtschaft und von Verbänden eingeladen.</a:t>
            </a:r>
          </a:p>
          <a:p>
            <a:pPr marL="176251" indent="-176251">
              <a:buFont typeface="Wingdings"/>
              <a:buChar char="è"/>
            </a:pPr>
            <a:r>
              <a:rPr lang="de-DE" dirty="0"/>
              <a:t> Als </a:t>
            </a:r>
            <a:r>
              <a:rPr lang="de-DE" dirty="0" err="1"/>
              <a:t>Disksussionsgrundlage</a:t>
            </a:r>
            <a:r>
              <a:rPr lang="de-DE" dirty="0"/>
              <a:t> hatte ein Gutachter-Konsortium ein Szenario entworfen, wie Niedersachsen im Jahr 2050 vollständig mit Erneuerbaren Energien versorgt werden könnte.</a:t>
            </a:r>
          </a:p>
          <a:p>
            <a:pPr marL="176251" indent="-176251">
              <a:buFont typeface="Wingdings"/>
              <a:buChar char="è"/>
            </a:pPr>
            <a:r>
              <a:rPr lang="de-DE" dirty="0"/>
              <a:t> Zu den getroffenen Ansätzen haben die Teilnehmerinnen und Teilnehmer ihre Stellungnahmen abgegeben.</a:t>
            </a:r>
          </a:p>
          <a:p>
            <a:pPr marL="176251" indent="-176251">
              <a:buFont typeface="Wingdings"/>
              <a:buChar char="è"/>
            </a:pPr>
            <a:r>
              <a:rPr lang="de-DE" dirty="0"/>
              <a:t> Die wurden vom Gutachterkonsortium bewertet. Eine Reihe von Anregungen wurde in das finale 100%-Szenario aufgenommen. Dieses bildete die Grundlage für das Gutachten, ergänzt um eine weniger strenge Szenario-Variante: Anstatt einer vollständigen </a:t>
            </a:r>
            <a:r>
              <a:rPr lang="de-DE" dirty="0" err="1"/>
              <a:t>Dekarbonisierung</a:t>
            </a:r>
            <a:r>
              <a:rPr lang="de-DE" dirty="0"/>
              <a:t> wurde hier eine Treibhausgas-Emissionsminderung um lediglich 80% angenommen.</a:t>
            </a:r>
          </a:p>
          <a:p>
            <a:pPr marL="176251" indent="-176251">
              <a:buFont typeface="Wingdings"/>
              <a:buChar char="è"/>
            </a:pPr>
            <a:r>
              <a:rPr lang="de-DE" dirty="0"/>
              <a:t> Darüber hinaus verabschiedete der Runde Tisch ein Leitbild für eine nachhaltige Energie- und Klimapolitik für Niedersachsen. </a:t>
            </a:r>
            <a:r>
              <a:rPr lang="de-DE" dirty="0">
                <a:sym typeface="Wingdings"/>
              </a:rPr>
              <a:t>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19CE1-6409-4C89-AB16-683E025D723D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817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19CE1-6409-4C89-AB16-683E025D723D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5405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19CE1-6409-4C89-AB16-683E025D723D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817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19CE1-6409-4C89-AB16-683E025D723D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75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Aufgabenstellung für Definition von ‚Annahmen‘, die konsensfähig sind.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Politische Entscheidung: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‚Zumutung‘ für die Bevölkerung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Weiterentwicklung der Gesellschaft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Konsensfindung, um Maßnahmen abzuleiten…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E19CE1-6409-4C89-AB16-683E025D723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817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Aufgabenstellung für Definition von ‚Annahmen‘, die konsensfähig sind.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Politische Entscheidung: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‚Zumutung‘ für die Bevölkerung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Weiterentwicklung der Gesellschaft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Konsensfindung, um Maßnahmen abzuleiten…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E19CE1-6409-4C89-AB16-683E025D723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400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Aufgabenstellung für Definition von ‚Annahmen‘, die konsensfähig sind.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Politische Entscheidung: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‚Zumutung‘ für die Bevölkerung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Weiterentwicklung der Gesellschaft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Konsensfindung, um Maßnahmen abzuleiten…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E19CE1-6409-4C89-AB16-683E025D723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905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Aufgabenstellung für Definition von ‚Annahmen‘, die konsensfähig sind.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Politische Entscheidung: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‚Zumutung‘ für die Bevölkerung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Weiterentwicklung der Gesellschaft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Konsensfindung, um Maßnahmen abzuleiten…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E19CE1-6409-4C89-AB16-683E025D723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444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Hans.-H. Schmidt-Kanefendt, 16.06.2022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Nds. 100% Erneuerbar - Ziel&amp;Weg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8980-012B-46F9-8F68-33D7EED1E3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8239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Hans.-H. Schmidt-Kanefendt, 16.06.2022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Nds. 100% Erneuerbar - Ziel&amp;Weg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8980-012B-46F9-8F68-33D7EED1E3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75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Hans.-H. Schmidt-Kanefendt, 16.06.2022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Nds. 100% Erneuerbar - Ziel&amp;Weg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8980-012B-46F9-8F68-33D7EED1E3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230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5312C-2965-4C96-9E20-FFD0F8FEC92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749999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7F5EA-B8BB-45F1-BDFC-E98F4627433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07518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98B54-FE43-437D-BE50-E982E768299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01021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40E0A-8C7D-4D00-8DAF-05CABE703A7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19049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C1340-52FB-475A-BAE5-A2D98A25030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57303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E4043-555C-416E-A759-C8846BFC36A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797627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341530" y="664316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620963" y="6643160"/>
            <a:ext cx="3954462" cy="476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668870" y="664316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BD84D0A-EF17-4DAE-9D11-5B8A87C67BA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052043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13DFB-AD15-4C45-8A98-32A1E20F522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77833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Hans.-H. Schmidt-Kanefendt, 16.06.2022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Nds. 100% Erneuerbar - Ziel&amp;Weg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8980-012B-46F9-8F68-33D7EED1E3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3537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C367D-A692-47D4-A573-54127587B93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133669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8DE7B-0FE4-4EA3-ACB1-686923A93B4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222955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1463" y="277813"/>
            <a:ext cx="2065337" cy="58483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20688" y="277813"/>
            <a:ext cx="6048375" cy="58483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791FC-2FE0-43DC-B21B-4300D645078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917087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4716" y="226800"/>
            <a:ext cx="7111140" cy="3688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1412622"/>
            <a:ext cx="8346548" cy="4897691"/>
          </a:xfrm>
        </p:spPr>
        <p:txBody>
          <a:bodyPr/>
          <a:lstStyle>
            <a:lvl1pPr marL="534988" indent="-534988"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94716" y="676800"/>
            <a:ext cx="7111140" cy="307848"/>
          </a:xfrm>
        </p:spPr>
        <p:txBody>
          <a:bodyPr lIns="0" tIns="0" bIns="0"/>
          <a:lstStyle>
            <a:lvl1pPr marL="0" indent="0">
              <a:buNone/>
              <a:defRPr sz="2000" b="1" i="1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685280" y="64739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E879075D-DBB5-5240-A557-59716C9B330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51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4716" y="226800"/>
            <a:ext cx="7241645" cy="367200"/>
          </a:xfrm>
        </p:spPr>
        <p:txBody>
          <a:bodyPr/>
          <a:lstStyle>
            <a:lvl1pPr>
              <a:defRPr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94716" y="676800"/>
            <a:ext cx="7111140" cy="307848"/>
          </a:xfrm>
        </p:spPr>
        <p:txBody>
          <a:bodyPr lIns="0" tIns="0" bIns="0"/>
          <a:lstStyle>
            <a:lvl1pPr marL="0" indent="0">
              <a:buNone/>
              <a:defRPr sz="2000" b="1" i="1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664960" y="64739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9075D-DBB5-5240-A557-59716C9B330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1997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3FC538-3825-4DBF-9AAC-3FA5398EC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BD019F8-CA29-430F-8186-45F6247690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E82001-161F-4355-A113-1F7F4DB6E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Hans.-H. Schmidt-Kanefendt, 16.06.2022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91283B-C873-45B0-B9F9-DE80623EB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Nds. 100% Erneuerbar - Ziel&amp;Weg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408996-620B-4155-95AD-E6E8434E6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C021-9DFE-4FFA-AE7D-EDCD2B03E5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22624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2CABBB-6BE7-4F74-9851-615263850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154205-4787-4656-BD74-0DEACA4DF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75274F-6250-4335-9B88-CD3F11E2D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Hans.-H. Schmidt-Kanefendt, 16.06.2022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D5A37E-16F8-4DD1-B743-3D815B1B5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Nds. 100% Erneuerbar - Ziel&amp;Weg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F4D4B9-ABE0-4018-B504-8C92E9BD8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C021-9DFE-4FFA-AE7D-EDCD2B03E5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46161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A886BB-E8AD-4704-8A2A-892D72A38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32ACB1E-79C7-4348-AFA8-1B4204A7A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2F9417-D70C-4CFE-9C55-5BEC5FED4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Hans.-H. Schmidt-Kanefendt, 16.06.2022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6FD095-6FBD-4D7B-ADB2-E2F7F8F3F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Nds. 100% Erneuerbar - Ziel&amp;Weg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30777A-560B-45D0-B8D2-9FBF51662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C021-9DFE-4FFA-AE7D-EDCD2B03E5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74427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25E3A-6BFA-4282-B6C7-3CA76032C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0BEEC5-F23C-4730-97C2-2B0B0F0C1F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40A1D37-7CC4-4320-94B3-EA6128CDD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B4C0F4B-F471-4056-AAAF-D91DB3DE9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Hans.-H. Schmidt-Kanefendt, 16.06.2022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429397C-BCBA-4E4E-AC3E-08E06C727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Nds. 100% Erneuerbar - Ziel&amp;Weg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5657911-6F28-4728-9686-AD3F6FF31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C021-9DFE-4FFA-AE7D-EDCD2B03E5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88492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89505F-C3F6-4C8E-8350-CEF66DED2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DC72689-0E67-4293-829D-8091154B5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1C8CC13-A006-406F-8CA2-2A95219D6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06DF85A-6B62-485E-9A75-E5CAF05288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803B2BC-FA8D-4199-B6AF-B3D335F62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2A27048-4472-4465-9350-D7C5239BF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Hans.-H. Schmidt-Kanefendt, 16.06.2022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D056CCC-E3AD-46B6-9376-74842F4CF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Nds. 100% Erneuerbar - Ziel&amp;Weg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82A5CB2-C968-4FD8-AE77-36A6782A9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C021-9DFE-4FFA-AE7D-EDCD2B03E5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436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Hans.-H. Schmidt-Kanefendt, 16.06.2022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Nds. 100% Erneuerbar - Ziel&amp;Weg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8980-012B-46F9-8F68-33D7EED1E3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70022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01B721-B856-4AED-B1AE-4A28E5705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E196649-94C0-4C7E-92E3-C8D923C29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Hans.-H. Schmidt-Kanefendt, 16.06.2022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BF8AFB2-0DCD-47D7-9C24-6BF36A56D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Nds. 100% Erneuerbar - Ziel&amp;Weg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239ECD3-DEAD-41DB-97CC-3641843F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C021-9DFE-4FFA-AE7D-EDCD2B03E5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0767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CEC0DB1-39C6-41AA-8A29-C708FE15D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Hans.-H. Schmidt-Kanefendt, 16.06.2022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55AAFF9-42C6-4D24-8888-B6FFD2199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Nds. 100% Erneuerbar - Ziel&amp;Weg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DAE89B-3761-46C9-BBD2-256A07536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C021-9DFE-4FFA-AE7D-EDCD2B03E5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9181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0E44F3-AB48-40D3-B9DA-338F4EBC3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07F7A8-9DAA-4378-AF9B-EE1421ED4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E28CEF7-5690-4D78-9C4D-85F939FE2E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B2BFB4-3708-4B4A-A4E9-269E698EE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Hans.-H. Schmidt-Kanefendt, 16.06.2022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F161F0-C034-425D-B42B-8C0C9B072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Nds. 100% Erneuerbar - Ziel&amp;Weg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EAE0FE3-1E57-470D-94C5-23EAD98AA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C021-9DFE-4FFA-AE7D-EDCD2B03E5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61406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BB2587-F7B5-4290-A348-5FA98CBD4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06F66A9-9B53-4F89-BED9-E68785738E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E51FF4A-B951-4F4E-93AC-1C0728A81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37C4CB-45D8-48F8-AB87-FB9CB1518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Hans.-H. Schmidt-Kanefendt, 16.06.2022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5DBF58E-4D7E-4989-AF1D-AA3D898EA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Nds. 100% Erneuerbar - Ziel&amp;Weg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46683F-F53E-4537-8342-44A8C1C76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C021-9DFE-4FFA-AE7D-EDCD2B03E5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2581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E84475-365B-4333-ABC7-A5291FCD2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A4B6CDC-5533-4F1E-8368-D7BC2659F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3F1A67-C792-43DD-A151-E30082C3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Hans.-H. Schmidt-Kanefendt, 16.06.2022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54E301-6888-4E30-AF14-A086261F5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Nds. 100% Erneuerbar - Ziel&amp;Weg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23BAD9-44D8-4C1A-9DC4-B2CD0EF30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C021-9DFE-4FFA-AE7D-EDCD2B03E5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5319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0E2757F-2AF2-491F-ADBE-607E220B70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34C0D99-6164-46AB-8565-65D6E2075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A8C636-ACA9-4E26-A5DB-89163A4C4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Hans.-H. Schmidt-Kanefendt, 16.06.2022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C65859-8C56-4546-A20D-394C7E7EE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Nds. 100% Erneuerbar - Ziel&amp;Weg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64C888-563F-4321-8201-78D7610A6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DC021-9DFE-4FFA-AE7D-EDCD2B03E5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80024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5312C-2965-4C96-9E20-FFD0F8FEC92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071159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7F5EA-B8BB-45F1-BDFC-E98F4627433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126569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98B54-FE43-437D-BE50-E982E768299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402035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40E0A-8C7D-4D00-8DAF-05CABE703A7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976129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Hans.-H. Schmidt-Kanefendt, 16.06.2022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Nds. 100% Erneuerbar - Ziel&amp;Weg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8980-012B-46F9-8F68-33D7EED1E3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33071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C1340-52FB-475A-BAE5-A2D98A25030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4575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E4043-555C-416E-A759-C8846BFC36A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269474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84D0A-EF17-4DAE-9D11-5B8A87C67BA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4960919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13DFB-AD15-4C45-8A98-32A1E20F522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4128522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C367D-A692-47D4-A573-54127587B93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108923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8DE7B-0FE4-4EA3-ACB1-686923A93B4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7928322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1463" y="277813"/>
            <a:ext cx="2065337" cy="58483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20688" y="277813"/>
            <a:ext cx="6048375" cy="58483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791FC-2FE0-43DC-B21B-4300D645078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70878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4716" y="226800"/>
            <a:ext cx="7111140" cy="3688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1412622"/>
            <a:ext cx="8346548" cy="4897691"/>
          </a:xfrm>
        </p:spPr>
        <p:txBody>
          <a:bodyPr/>
          <a:lstStyle>
            <a:lvl1pPr marL="534988" indent="-534988"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94716" y="676800"/>
            <a:ext cx="7111140" cy="307848"/>
          </a:xfrm>
        </p:spPr>
        <p:txBody>
          <a:bodyPr lIns="0" tIns="0" bIns="0"/>
          <a:lstStyle>
            <a:lvl1pPr marL="0" indent="0">
              <a:buNone/>
              <a:defRPr sz="2000" b="1" i="1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685280" y="64739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E879075D-DBB5-5240-A557-59716C9B330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140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Hans.-H. Schmidt-Kanefendt, 16.06.2022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Nds. 100% Erneuerbar - Ziel&amp;Weg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E729-4E69-4B12-B156-D53DE531853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1970994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4716" y="226800"/>
            <a:ext cx="7241645" cy="367200"/>
          </a:xfrm>
        </p:spPr>
        <p:txBody>
          <a:bodyPr/>
          <a:lstStyle>
            <a:lvl1pPr>
              <a:defRPr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94716" y="676800"/>
            <a:ext cx="7111140" cy="307848"/>
          </a:xfrm>
        </p:spPr>
        <p:txBody>
          <a:bodyPr lIns="0" tIns="0" bIns="0"/>
          <a:lstStyle>
            <a:lvl1pPr marL="0" indent="0">
              <a:buNone/>
              <a:defRPr sz="2000" b="1" i="1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664960" y="64739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9075D-DBB5-5240-A557-59716C9B330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3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Hans.-H. Schmidt-Kanefendt, 16.06.2022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Nds. 100% Erneuerbar - Ziel&amp;Weg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8980-012B-46F9-8F68-33D7EED1E3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31229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5312C-2965-4C96-9E20-FFD0F8FEC92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7623801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7F5EA-B8BB-45F1-BDFC-E98F4627433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236495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98B54-FE43-437D-BE50-E982E768299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2152866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40E0A-8C7D-4D00-8DAF-05CABE703A7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0321336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C1340-52FB-475A-BAE5-A2D98A25030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7835395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E4043-555C-416E-A759-C8846BFC36A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9008382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341530" y="664316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620963" y="6643160"/>
            <a:ext cx="3954462" cy="476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668870" y="664316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BD84D0A-EF17-4DAE-9D11-5B8A87C67BA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876259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13DFB-AD15-4C45-8A98-32A1E20F522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3809533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C367D-A692-47D4-A573-54127587B93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656372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8DE7B-0FE4-4EA3-ACB1-686923A93B4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880232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Hans.-H. Schmidt-Kanefendt, 16.06.2022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Nds. 100% Erneuerbar - Ziel&amp;Weg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8980-012B-46F9-8F68-33D7EED1E3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01811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1463" y="277813"/>
            <a:ext cx="2065337" cy="58483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20688" y="277813"/>
            <a:ext cx="6048375" cy="58483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791FC-2FE0-43DC-B21B-4300D645078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5740882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4716" y="226800"/>
            <a:ext cx="7111140" cy="3688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1412622"/>
            <a:ext cx="8346548" cy="4897691"/>
          </a:xfrm>
        </p:spPr>
        <p:txBody>
          <a:bodyPr/>
          <a:lstStyle>
            <a:lvl1pPr marL="534988" indent="-534988"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94716" y="676800"/>
            <a:ext cx="7111140" cy="307848"/>
          </a:xfrm>
        </p:spPr>
        <p:txBody>
          <a:bodyPr lIns="0" tIns="0" bIns="0"/>
          <a:lstStyle>
            <a:lvl1pPr marL="0" indent="0">
              <a:buNone/>
              <a:defRPr sz="2000" b="1" i="1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685280" y="64739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E879075D-DBB5-5240-A557-59716C9B330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7421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4716" y="226800"/>
            <a:ext cx="7241645" cy="367200"/>
          </a:xfrm>
        </p:spPr>
        <p:txBody>
          <a:bodyPr/>
          <a:lstStyle>
            <a:lvl1pPr>
              <a:defRPr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94716" y="676800"/>
            <a:ext cx="7111140" cy="307848"/>
          </a:xfrm>
        </p:spPr>
        <p:txBody>
          <a:bodyPr lIns="0" tIns="0" bIns="0"/>
          <a:lstStyle>
            <a:lvl1pPr marL="0" indent="0">
              <a:buNone/>
              <a:defRPr sz="2000" b="1" i="1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664960" y="64739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9075D-DBB5-5240-A557-59716C9B330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3468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5312C-2965-4C96-9E20-FFD0F8FEC92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7335232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7F5EA-B8BB-45F1-BDFC-E98F4627433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881290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98B54-FE43-437D-BE50-E982E768299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219611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40E0A-8C7D-4D00-8DAF-05CABE703A7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2254392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C1340-52FB-475A-BAE5-A2D98A25030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9754012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E4043-555C-416E-A759-C8846BFC36A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8246465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84D0A-EF17-4DAE-9D11-5B8A87C67BA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817287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Hans.-H. Schmidt-Kanefendt, 16.06.2022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Nds. 100% Erneuerbar - Ziel&amp;Weg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8980-012B-46F9-8F68-33D7EED1E3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50372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13DFB-AD15-4C45-8A98-32A1E20F522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3724138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C367D-A692-47D4-A573-54127587B93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8631279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8DE7B-0FE4-4EA3-ACB1-686923A93B4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424166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1463" y="277813"/>
            <a:ext cx="2065337" cy="58483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20688" y="277813"/>
            <a:ext cx="6048375" cy="58483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791FC-2FE0-43DC-B21B-4300D645078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608858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4716" y="226800"/>
            <a:ext cx="7111140" cy="3688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1412622"/>
            <a:ext cx="8346548" cy="4897691"/>
          </a:xfrm>
        </p:spPr>
        <p:txBody>
          <a:bodyPr/>
          <a:lstStyle>
            <a:lvl1pPr marL="534988" indent="-534988"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94716" y="676800"/>
            <a:ext cx="7111140" cy="307848"/>
          </a:xfrm>
        </p:spPr>
        <p:txBody>
          <a:bodyPr lIns="0" tIns="0" bIns="0"/>
          <a:lstStyle>
            <a:lvl1pPr marL="0" indent="0">
              <a:buNone/>
              <a:defRPr sz="2000" b="1" i="1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685280" y="64739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E879075D-DBB5-5240-A557-59716C9B330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6373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5312C-2965-4C96-9E20-FFD0F8FEC92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9168571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7F5EA-B8BB-45F1-BDFC-E98F4627433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0751687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98B54-FE43-437D-BE50-E982E768299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560828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40E0A-8C7D-4D00-8DAF-05CABE703A7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7204577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C1340-52FB-475A-BAE5-A2D98A25030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82204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Hans.-H. Schmidt-Kanefendt, 16.06.2022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Nds. 100% Erneuerbar - Ziel&amp;Weg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8980-012B-46F9-8F68-33D7EED1E3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42286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E4043-555C-416E-A759-C8846BFC36A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8118246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84D0A-EF17-4DAE-9D11-5B8A87C67BA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6495246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13DFB-AD15-4C45-8A98-32A1E20F522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9534415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C367D-A692-47D4-A573-54127587B93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528307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8DE7B-0FE4-4EA3-ACB1-686923A93B4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5801521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1463" y="277813"/>
            <a:ext cx="2065337" cy="58483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20688" y="277813"/>
            <a:ext cx="6048375" cy="58483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791FC-2FE0-43DC-B21B-4300D645078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7003847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4716" y="226800"/>
            <a:ext cx="7111140" cy="3688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1412622"/>
            <a:ext cx="8346548" cy="4897691"/>
          </a:xfrm>
        </p:spPr>
        <p:txBody>
          <a:bodyPr/>
          <a:lstStyle>
            <a:lvl1pPr marL="534988" indent="-534988"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94716" y="676800"/>
            <a:ext cx="7111140" cy="307848"/>
          </a:xfrm>
        </p:spPr>
        <p:txBody>
          <a:bodyPr lIns="0" tIns="0" bIns="0"/>
          <a:lstStyle>
            <a:lvl1pPr marL="0" indent="0">
              <a:buNone/>
              <a:defRPr sz="2000" b="1" i="1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685280" y="64739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E879075D-DBB5-5240-A557-59716C9B330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8221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5312C-2965-4C96-9E20-FFD0F8FEC92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1570420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0688" y="1600200"/>
            <a:ext cx="8266112" cy="4885349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577013"/>
            <a:ext cx="2133600" cy="280987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0963" y="6577013"/>
            <a:ext cx="3954462" cy="280987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577013"/>
            <a:ext cx="2133600" cy="280987"/>
          </a:xfrm>
        </p:spPr>
        <p:txBody>
          <a:bodyPr/>
          <a:lstStyle>
            <a:lvl1pPr>
              <a:defRPr/>
            </a:lvl1pPr>
          </a:lstStyle>
          <a:p>
            <a:fld id="{33E7F5EA-B8BB-45F1-BDFC-E98F4627433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3593366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8982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559550"/>
            <a:ext cx="2133600" cy="2984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0963" y="6577013"/>
            <a:ext cx="3954462" cy="280987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577013"/>
            <a:ext cx="2133600" cy="280987"/>
          </a:xfrm>
        </p:spPr>
        <p:txBody>
          <a:bodyPr/>
          <a:lstStyle>
            <a:lvl1pPr>
              <a:defRPr/>
            </a:lvl1pPr>
          </a:lstStyle>
          <a:p>
            <a:fld id="{2FB98B54-FE43-437D-BE50-E982E768299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84012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Hans.-H. Schmidt-Kanefendt, 16.06.2022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Nds. 100% Erneuerbar - Ziel&amp;Weg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8980-012B-46F9-8F68-33D7EED1E3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74089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484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484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559550"/>
            <a:ext cx="2133600" cy="2984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620963" y="6577013"/>
            <a:ext cx="3954462" cy="280987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605588" y="6577013"/>
            <a:ext cx="2081212" cy="280987"/>
          </a:xfrm>
        </p:spPr>
        <p:txBody>
          <a:bodyPr/>
          <a:lstStyle>
            <a:lvl1pPr>
              <a:defRPr/>
            </a:lvl1pPr>
          </a:lstStyle>
          <a:p>
            <a:fld id="{F6640E0A-8C7D-4D00-8DAF-05CABE703A7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3742984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2844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844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559550"/>
            <a:ext cx="2133600" cy="2984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2620963" y="6577013"/>
            <a:ext cx="3954462" cy="2984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577013"/>
            <a:ext cx="2133600" cy="298450"/>
          </a:xfrm>
        </p:spPr>
        <p:txBody>
          <a:bodyPr/>
          <a:lstStyle>
            <a:lvl1pPr>
              <a:defRPr/>
            </a:lvl1pPr>
          </a:lstStyle>
          <a:p>
            <a:fld id="{D25C1340-52FB-475A-BAE5-A2D98A25030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6982135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20688" y="6577013"/>
            <a:ext cx="2133600" cy="280987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620963" y="6577013"/>
            <a:ext cx="3954462" cy="280987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577013"/>
            <a:ext cx="2133600" cy="280987"/>
          </a:xfrm>
        </p:spPr>
        <p:txBody>
          <a:bodyPr/>
          <a:lstStyle>
            <a:lvl1pPr>
              <a:defRPr/>
            </a:lvl1pPr>
          </a:lstStyle>
          <a:p>
            <a:fld id="{FCAE4043-555C-416E-A759-C8846BFC36AE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9836776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304316" y="6619875"/>
            <a:ext cx="2133600" cy="2381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Hans.-H. Schmidt-Kanefendt, 16.06.2022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594769" y="6617686"/>
            <a:ext cx="3954462" cy="2381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Nds. 100% Erneuerbar - Ziel&amp;Weg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706084" y="6617686"/>
            <a:ext cx="2133600" cy="238125"/>
          </a:xfrm>
        </p:spPr>
        <p:txBody>
          <a:bodyPr/>
          <a:lstStyle>
            <a:lvl1pPr>
              <a:defRPr/>
            </a:lvl1pPr>
          </a:lstStyle>
          <a:p>
            <a:fld id="{0BD84D0A-EF17-4DAE-9D11-5B8A87C67BA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81622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1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90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88980-012B-46F9-8F68-33D7EED1E3E2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2" descr="C:\Users\hsk\Documents\_wattweg2008\Beratung_Zusammenarbeit\ErnES\Logo190520.jpg">
            <a:extLst>
              <a:ext uri="{FF2B5EF4-FFF2-40B4-BE49-F238E27FC236}">
                <a16:creationId xmlns:a16="http://schemas.microsoft.com/office/drawing/2014/main" id="{7C1EFF26-E0B1-4409-B235-3B70ECCECC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07" y="278650"/>
            <a:ext cx="1032054" cy="68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48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688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95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08080"/>
                </a:solidFill>
                <a:cs typeface="+mn-cs"/>
              </a:defRPr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0963" y="6577013"/>
            <a:ext cx="39544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808080"/>
                </a:solidFill>
                <a:cs typeface="+mn-cs"/>
              </a:defRPr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7701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08080"/>
                </a:solidFill>
                <a:cs typeface="+mn-cs"/>
              </a:defRPr>
            </a:lvl1pPr>
          </a:lstStyle>
          <a:p>
            <a:fld id="{4DFBE729-4E69-4B12-B156-D53DE531853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50075" y="277813"/>
            <a:ext cx="974725" cy="271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6147" name="Picture 3" descr="C:\Users\hsk\Documents\_wattweg2008\Veranstaltungen__2019\190509NDS3.0Hannover\wmo_stripes.png">
            <a:hlinkClick r:id="" action="ppaction://noaction"/>
          </p:cNvPr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86"/>
          <a:stretch/>
        </p:blipFill>
        <p:spPr bwMode="auto">
          <a:xfrm>
            <a:off x="341313" y="35068"/>
            <a:ext cx="8449200" cy="10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 userDrawn="1"/>
        </p:nvSpPr>
        <p:spPr>
          <a:xfrm>
            <a:off x="-28963" y="-36385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1850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8708637" y="-38560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2018</a:t>
            </a:r>
          </a:p>
        </p:txBody>
      </p:sp>
      <p:pic>
        <p:nvPicPr>
          <p:cNvPr id="13" name="Picture 2" descr="C:\Users\hsk\Documents\_wattweg2008\Beratung_Zusammenarbeit\ErnES\Logo190520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07" y="278650"/>
            <a:ext cx="1032054" cy="68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606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>
    <p:fade/>
  </p:transition>
  <p:hf hdr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F9ED1D7-57AD-4359-AC90-82FD13685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09F12E-B9EF-4D9D-A661-1812E4895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C42BD0-AAC7-4F26-8970-FAB4DEB1AF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37667D-44ED-47AB-9BD8-258C788315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298639-352B-4B38-9715-92B2C98A8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DC021-9DFE-4FFA-AE7D-EDCD2B03E5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675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688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95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08080"/>
                </a:solidFill>
                <a:cs typeface="+mn-cs"/>
              </a:defRPr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0963" y="6577013"/>
            <a:ext cx="39544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808080"/>
                </a:solidFill>
                <a:cs typeface="+mn-cs"/>
              </a:defRPr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7701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08080"/>
                </a:solidFill>
                <a:cs typeface="+mn-cs"/>
              </a:defRPr>
            </a:lvl1pPr>
          </a:lstStyle>
          <a:p>
            <a:fld id="{4DFBE729-4E69-4B12-B156-D53DE531853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50075" y="277813"/>
            <a:ext cx="974725" cy="271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735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transition>
    <p:fade/>
  </p:transition>
  <p:hf hdr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688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95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08080"/>
                </a:solidFill>
                <a:cs typeface="+mn-cs"/>
              </a:defRPr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0963" y="6577013"/>
            <a:ext cx="39544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808080"/>
                </a:solidFill>
                <a:cs typeface="+mn-cs"/>
              </a:defRPr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7701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08080"/>
                </a:solidFill>
                <a:cs typeface="+mn-cs"/>
              </a:defRPr>
            </a:lvl1pPr>
          </a:lstStyle>
          <a:p>
            <a:fld id="{4DFBE729-4E69-4B12-B156-D53DE531853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50075" y="277813"/>
            <a:ext cx="974725" cy="271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80" name="Picture 8" descr="LogoOpu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260350"/>
            <a:ext cx="706438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hsk\Documents\_wattweg2008\Veranstaltungen__2019\190509NDS3.0Hannover\wmo_stripes.png"/>
          <p:cNvPicPr>
            <a:picLocks noChangeAspect="1" noChangeArrowheads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86"/>
          <a:stretch/>
        </p:blipFill>
        <p:spPr bwMode="auto">
          <a:xfrm>
            <a:off x="341313" y="35068"/>
            <a:ext cx="8449200" cy="10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35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transition>
    <p:fade/>
  </p:transition>
  <p:hf hdr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688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95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0808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/>
              <a:t>Hans.-H. Schmidt-Kanefendt, 16.06.2022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0963" y="6577013"/>
            <a:ext cx="39544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80808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/>
              <a:t>Nds. 100% Erneuerbar - Ziel&amp;Weg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7701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0808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FBE729-4E69-4B12-B156-D53DE5318537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50075" y="277813"/>
            <a:ext cx="974725" cy="271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3080" name="Picture 8" descr="LogoOpu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260350"/>
            <a:ext cx="706438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1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ransition>
    <p:fade/>
  </p:transition>
  <p:hf hdr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688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95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08080"/>
                </a:solidFill>
                <a:cs typeface="+mn-cs"/>
              </a:defRPr>
            </a:lvl1pPr>
          </a:lstStyle>
          <a:p>
            <a:r>
              <a:rPr lang="de-DE"/>
              <a:t>Hans.-H. Schmidt-Kanefendt, 16.06.2022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0963" y="6577013"/>
            <a:ext cx="39544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808080"/>
                </a:solidFill>
                <a:cs typeface="+mn-cs"/>
              </a:defRPr>
            </a:lvl1pPr>
          </a:lstStyle>
          <a:p>
            <a:r>
              <a:rPr lang="de-DE"/>
              <a:t>Nds. 100% Erneuerbar - Ziel&amp;Weg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7701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08080"/>
                </a:solidFill>
                <a:cs typeface="+mn-cs"/>
              </a:defRPr>
            </a:lvl1pPr>
          </a:lstStyle>
          <a:p>
            <a:fld id="{4DFBE729-4E69-4B12-B156-D53DE531853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50075" y="277813"/>
            <a:ext cx="974725" cy="271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080" name="Picture 8" descr="LogoOpu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260350"/>
            <a:ext cx="706438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35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ransition>
    <p:fade/>
  </p:transition>
  <p:hf hdr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688" y="277813"/>
            <a:ext cx="82661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0688" y="1556964"/>
            <a:ext cx="8266112" cy="494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576275"/>
            <a:ext cx="2133600" cy="2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08080"/>
                </a:solidFill>
                <a:cs typeface="+mn-cs"/>
              </a:defRPr>
            </a:lvl1pPr>
          </a:lstStyle>
          <a:p>
            <a:r>
              <a:rPr lang="de-DE"/>
              <a:t>Hans.-H. Schmidt-Kanefendt, 16.06.2022</a:t>
            </a:r>
            <a:endParaRPr lang="de-DE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0963" y="6577013"/>
            <a:ext cx="3954462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808080"/>
                </a:solidFill>
                <a:cs typeface="+mn-cs"/>
              </a:defRPr>
            </a:lvl1pPr>
          </a:lstStyle>
          <a:p>
            <a:r>
              <a:rPr lang="de-DE"/>
              <a:t>Nds. 100% Erneuerbar - Ziel&amp;Weg</a:t>
            </a:r>
            <a:endParaRPr lang="de-DE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9519"/>
            <a:ext cx="2133600" cy="28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08080"/>
                </a:solidFill>
                <a:cs typeface="+mn-cs"/>
              </a:defRPr>
            </a:lvl1pPr>
          </a:lstStyle>
          <a:p>
            <a:fld id="{4DFBE729-4E69-4B12-B156-D53DE531853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50075" y="277813"/>
            <a:ext cx="974725" cy="271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6147" name="Picture 3" descr="C:\Users\hsk\Documents\_wattweg2008\Veranstaltungen__2019\190509NDS3.0Hannover\wmo_stripes.png">
            <a:hlinkClick r:id="" action="ppaction://noaction"/>
          </p:cNvPr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86"/>
          <a:stretch/>
        </p:blipFill>
        <p:spPr bwMode="auto">
          <a:xfrm>
            <a:off x="341313" y="35068"/>
            <a:ext cx="8449200" cy="1081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hsk\Documents\_wattweg2008\Beratung_Zusammenarbeit\ErnES\Logo190520.jp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07" y="278650"/>
            <a:ext cx="1032054" cy="683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72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</p:sldLayoutIdLst>
  <p:transition>
    <p:fade/>
  </p:transition>
  <p:hf hdr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attweg.ne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hyperlink" Target="https://noa.gwlb.de/receive/mir_mods_00001117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8" Type="http://schemas.microsoft.com/office/2007/relationships/hdphoto" Target="../media/hdphoto2.wdp"/><Relationship Id="rId3" Type="http://schemas.openxmlformats.org/officeDocument/2006/relationships/image" Target="../media/image14.png"/><Relationship Id="rId21" Type="http://schemas.openxmlformats.org/officeDocument/2006/relationships/image" Target="../media/image24.jpeg"/><Relationship Id="rId7" Type="http://schemas.openxmlformats.org/officeDocument/2006/relationships/image" Target="../media/image18.jpeg"/><Relationship Id="rId12" Type="http://schemas.openxmlformats.org/officeDocument/2006/relationships/customXml" Target="../ink/ink1.xml"/><Relationship Id="rId17" Type="http://schemas.openxmlformats.org/officeDocument/2006/relationships/image" Target="../media/image22.jpe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2.png"/><Relationship Id="rId20" Type="http://schemas.microsoft.com/office/2007/relationships/hdphoto" Target="../media/hdphoto3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microsoft.com/office/2007/relationships/hdphoto" Target="../media/hdphoto1.wdp"/><Relationship Id="rId24" Type="http://schemas.openxmlformats.org/officeDocument/2006/relationships/image" Target="../media/image27.png"/><Relationship Id="rId5" Type="http://schemas.openxmlformats.org/officeDocument/2006/relationships/image" Target="../media/image16.jpeg"/><Relationship Id="rId15" Type="http://schemas.openxmlformats.org/officeDocument/2006/relationships/customXml" Target="../ink/ink2.xml"/><Relationship Id="rId23" Type="http://schemas.openxmlformats.org/officeDocument/2006/relationships/image" Target="../media/image26.jpeg"/><Relationship Id="rId10" Type="http://schemas.openxmlformats.org/officeDocument/2006/relationships/image" Target="../media/image21.png"/><Relationship Id="rId19" Type="http://schemas.openxmlformats.org/officeDocument/2006/relationships/image" Target="../media/image23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31.png"/><Relationship Id="rId22" Type="http://schemas.openxmlformats.org/officeDocument/2006/relationships/image" Target="../media/image2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8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9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entmapress.ilb.uni-bonn.de/ojs/index.php/proceedings/article/download/2118/104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ugraz.at/fileadmin/user_upload/tugrazExternal/738639ca-39a0-4129-b0f0-38b384c12b57/files/lf/Session_B6/266_LF_Goth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 rot="20110404">
            <a:off x="16013697" y="1963776"/>
            <a:ext cx="14334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u="sng" dirty="0">
                <a:solidFill>
                  <a:srgbClr val="0033CC"/>
                </a:solidFill>
                <a:cs typeface="Arial" charset="0"/>
                <a:sym typeface="Webdings" pitchFamily="18" charset="2"/>
                <a:hlinkClick r:id="rId3"/>
              </a:rPr>
              <a:t>http://wattweg.net</a:t>
            </a:r>
            <a:r>
              <a:rPr lang="de-DE" sz="1200" dirty="0">
                <a:solidFill>
                  <a:srgbClr val="0033CC"/>
                </a:solidFill>
                <a:cs typeface="Arial" charset="0"/>
                <a:sym typeface="Webdings" pitchFamily="18" charset="2"/>
                <a:hlinkClick r:id="rId3"/>
              </a:rPr>
              <a:t> </a:t>
            </a:r>
            <a:endParaRPr lang="de-DE" sz="1200" dirty="0"/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579900" y="1785733"/>
            <a:ext cx="7984197" cy="81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Niedersachsen 100% Erneuerbar</a:t>
            </a:r>
            <a:b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Ziel und Weg gemeinsam finden</a:t>
            </a:r>
            <a:br>
              <a:rPr lang="de-DE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4" name="Textplatzhalter 2"/>
          <p:cNvSpPr>
            <a:spLocks/>
          </p:cNvSpPr>
          <p:nvPr/>
        </p:nvSpPr>
        <p:spPr bwMode="auto">
          <a:xfrm>
            <a:off x="976562" y="1126626"/>
            <a:ext cx="8621712" cy="576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sz="2400" dirty="0">
                <a:solidFill>
                  <a:srgbClr val="92D050"/>
                </a:solidFill>
                <a:latin typeface="Arial Narrow" panose="020B0606020202030204" pitchFamily="34" charset="0"/>
                <a:cs typeface="Arial" charset="0"/>
              </a:rPr>
              <a:t>Hans-Heinrich Schmidt-Kanefendt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749BFB9-3F01-4755-891D-334416768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" y="4286250"/>
            <a:ext cx="9096375" cy="2571750"/>
          </a:xfrm>
          <a:prstGeom prst="rect">
            <a:avLst/>
          </a:prstGeom>
        </p:spPr>
      </p:pic>
      <p:sp>
        <p:nvSpPr>
          <p:cNvPr id="9" name="Textplatzhalter 2">
            <a:extLst>
              <a:ext uri="{FF2B5EF4-FFF2-40B4-BE49-F238E27FC236}">
                <a16:creationId xmlns:a16="http://schemas.microsoft.com/office/drawing/2014/main" id="{3C424414-8041-41AB-AD44-D521D786801C}"/>
              </a:ext>
            </a:extLst>
          </p:cNvPr>
          <p:cNvSpPr>
            <a:spLocks/>
          </p:cNvSpPr>
          <p:nvPr/>
        </p:nvSpPr>
        <p:spPr bwMode="auto">
          <a:xfrm>
            <a:off x="1295102" y="2907496"/>
            <a:ext cx="6553791" cy="576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sz="2400" dirty="0">
                <a:solidFill>
                  <a:srgbClr val="92D050"/>
                </a:solidFill>
                <a:latin typeface="Arial Narrow" panose="020B0606020202030204" pitchFamily="34" charset="0"/>
                <a:cs typeface="Arial" charset="0"/>
              </a:rPr>
              <a:t>6. Forum Nachhaltigkeit der </a:t>
            </a:r>
            <a:r>
              <a:rPr lang="de-DE" sz="2400" dirty="0" err="1">
                <a:solidFill>
                  <a:srgbClr val="92D050"/>
                </a:solidFill>
                <a:latin typeface="Arial Narrow" panose="020B0606020202030204" pitchFamily="34" charset="0"/>
                <a:cs typeface="Arial" charset="0"/>
              </a:rPr>
              <a:t>BELS.Ostfalia</a:t>
            </a:r>
            <a:r>
              <a:rPr lang="de-DE" sz="2400" dirty="0">
                <a:solidFill>
                  <a:srgbClr val="92D050"/>
                </a:solidFill>
                <a:latin typeface="Arial Narrow" panose="020B0606020202030204" pitchFamily="34" charset="0"/>
                <a:cs typeface="Arial" charset="0"/>
              </a:rPr>
              <a:t>  |  16.06.2022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F8DE19F-9BFB-4B90-BAC1-FD49D1306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" y="6557300"/>
            <a:ext cx="262255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Hans.-H. Schmidt-Kanefendt, 16.06.2022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048043" y="6617696"/>
            <a:ext cx="5169597" cy="27104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Nds. 100% Erneuerbar -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Ziel&amp;Weg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515983"/>
            <a:ext cx="2133600" cy="47625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7F5EA-B8BB-45F1-BDFC-E98F4627433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 rot="-5400000">
            <a:off x="7270606" y="5008337"/>
            <a:ext cx="348685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>
              <a:spcBef>
                <a:spcPct val="0"/>
              </a:spcBef>
              <a:buFontTx/>
              <a:buNone/>
              <a:defRPr sz="800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Arial" charset="0"/>
                <a:cs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Folienkonzept: Hans-Heinrich Schmidt-Kanefendt nach  (WFDat220610)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011E584-1F4E-4B82-B416-F22B355ED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58" y="271040"/>
            <a:ext cx="8266112" cy="270564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2400" b="1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Projektion auf Teilregion</a:t>
            </a:r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C1046CDF-F765-A5DD-6EA9-1DBE72690B3B}"/>
              </a:ext>
            </a:extLst>
          </p:cNvPr>
          <p:cNvSpPr txBox="1">
            <a:spLocks/>
          </p:cNvSpPr>
          <p:nvPr/>
        </p:nvSpPr>
        <p:spPr bwMode="auto">
          <a:xfrm>
            <a:off x="435407" y="649061"/>
            <a:ext cx="8280660" cy="35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2000" b="1" i="1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altLang="de-DE" kern="0" dirty="0">
                <a:latin typeface="Helvetica" charset="0"/>
                <a:cs typeface="Helvetica" charset="0"/>
              </a:rPr>
              <a:t>Was bedeutet Nds.-Szenario für meinen Landkreis?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CD476368-80A1-6AE4-E71F-9A9DFD9870DC}"/>
              </a:ext>
            </a:extLst>
          </p:cNvPr>
          <p:cNvSpPr/>
          <p:nvPr/>
        </p:nvSpPr>
        <p:spPr>
          <a:xfrm>
            <a:off x="6446333" y="1139331"/>
            <a:ext cx="179753" cy="185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A7B0B957-A2F7-9164-4CD5-E6B70C6FAC1B}"/>
              </a:ext>
            </a:extLst>
          </p:cNvPr>
          <p:cNvSpPr/>
          <p:nvPr/>
        </p:nvSpPr>
        <p:spPr>
          <a:xfrm>
            <a:off x="370447" y="4815931"/>
            <a:ext cx="258203" cy="185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49A67E68-0836-986F-7BAB-BB4F2C7A25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841" t="31133" r="28333" b="18387"/>
          <a:stretch/>
        </p:blipFill>
        <p:spPr>
          <a:xfrm>
            <a:off x="2451112" y="1109886"/>
            <a:ext cx="4230295" cy="3369193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48888F8A-421A-4A73-D591-D534349CE7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926" t="46491" r="26521" b="35980"/>
          <a:stretch/>
        </p:blipFill>
        <p:spPr>
          <a:xfrm>
            <a:off x="400050" y="4604439"/>
            <a:ext cx="7489983" cy="188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21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F8DE19F-9BFB-4B90-BAC1-FD49D1306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6797" y="6551794"/>
            <a:ext cx="262255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Hans.-H. Schmidt-Kanefendt, 16.06.2022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048043" y="6655970"/>
            <a:ext cx="5169597" cy="20203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Nds. 100% Erneuerbar -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Ziel&amp;Weg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515983"/>
            <a:ext cx="2133600" cy="47625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7F5EA-B8BB-45F1-BDFC-E98F4627433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 rot="-5400000">
            <a:off x="7211295" y="5008337"/>
            <a:ext cx="360547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>
              <a:spcBef>
                <a:spcPct val="0"/>
              </a:spcBef>
              <a:buFontTx/>
              <a:buNone/>
              <a:defRPr sz="800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Arial" charset="0"/>
                <a:cs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Folienkonzept: Hans-Heinrich Schmidt-Kanefendt nach  (WF-WiSo220610)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011E584-1F4E-4B82-B416-F22B355ED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58" y="271040"/>
            <a:ext cx="8266112" cy="270564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2400" b="1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Projektion auf Teilregion</a:t>
            </a:r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C1046CDF-F765-A5DD-6EA9-1DBE72690B3B}"/>
              </a:ext>
            </a:extLst>
          </p:cNvPr>
          <p:cNvSpPr txBox="1">
            <a:spLocks/>
          </p:cNvSpPr>
          <p:nvPr/>
        </p:nvSpPr>
        <p:spPr bwMode="auto">
          <a:xfrm>
            <a:off x="435407" y="649061"/>
            <a:ext cx="8280660" cy="35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2000" b="1" i="1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altLang="de-DE" kern="0" dirty="0">
                <a:latin typeface="Helvetica" charset="0"/>
                <a:cs typeface="Helvetica" charset="0"/>
              </a:rPr>
              <a:t>Was bedeutet Nds.-Szenario für meinen Landkreis? (2)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BECA5B8-EABC-289A-4A8A-FC26D661E0DD}"/>
              </a:ext>
            </a:extLst>
          </p:cNvPr>
          <p:cNvSpPr/>
          <p:nvPr/>
        </p:nvSpPr>
        <p:spPr>
          <a:xfrm>
            <a:off x="628650" y="1427619"/>
            <a:ext cx="258203" cy="185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D169637E-2B90-0A1E-6490-462CEBF978EF}"/>
              </a:ext>
            </a:extLst>
          </p:cNvPr>
          <p:cNvSpPr/>
          <p:nvPr/>
        </p:nvSpPr>
        <p:spPr>
          <a:xfrm>
            <a:off x="6267432" y="1417625"/>
            <a:ext cx="179753" cy="185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2DA2E4E-80EA-259C-3F5A-6BFD1DB868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541" t="19726" r="16015" b="13285"/>
          <a:stretch/>
        </p:blipFill>
        <p:spPr>
          <a:xfrm>
            <a:off x="435407" y="1048810"/>
            <a:ext cx="4577765" cy="5584531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94F6A72E-2E1A-2505-6E39-1F9AFC580F01}"/>
              </a:ext>
            </a:extLst>
          </p:cNvPr>
          <p:cNvSpPr txBox="1"/>
          <p:nvPr/>
        </p:nvSpPr>
        <p:spPr>
          <a:xfrm>
            <a:off x="1240446" y="1693086"/>
            <a:ext cx="837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70C0"/>
                </a:solidFill>
              </a:rPr>
              <a:t>2,8 TWh/a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BDE5A98E-302F-8FDA-8DFB-FECC86E4C40D}"/>
              </a:ext>
            </a:extLst>
          </p:cNvPr>
          <p:cNvCxnSpPr/>
          <p:nvPr/>
        </p:nvCxnSpPr>
        <p:spPr>
          <a:xfrm>
            <a:off x="1325217" y="1954696"/>
            <a:ext cx="669235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BBA551AF-A3F9-F7BE-1816-CE15733A81E8}"/>
              </a:ext>
            </a:extLst>
          </p:cNvPr>
          <p:cNvCxnSpPr/>
          <p:nvPr/>
        </p:nvCxnSpPr>
        <p:spPr>
          <a:xfrm>
            <a:off x="1466491" y="3071004"/>
            <a:ext cx="0" cy="357996"/>
          </a:xfrm>
          <a:prstGeom prst="straightConnector1">
            <a:avLst/>
          </a:prstGeom>
          <a:ln w="1905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9EDF6399-F614-44C7-1007-5D0B00E0150E}"/>
              </a:ext>
            </a:extLst>
          </p:cNvPr>
          <p:cNvCxnSpPr/>
          <p:nvPr/>
        </p:nvCxnSpPr>
        <p:spPr>
          <a:xfrm>
            <a:off x="1466491" y="4137806"/>
            <a:ext cx="0" cy="357996"/>
          </a:xfrm>
          <a:prstGeom prst="straightConnector1">
            <a:avLst/>
          </a:prstGeom>
          <a:ln w="1905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20F71367-428C-E055-1809-4BA8B1C551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378381"/>
              </p:ext>
            </p:extLst>
          </p:nvPr>
        </p:nvGraphicFramePr>
        <p:xfrm>
          <a:off x="4261801" y="1079984"/>
          <a:ext cx="3821481" cy="1118623"/>
        </p:xfrm>
        <a:graphic>
          <a:graphicData uri="http://schemas.openxmlformats.org/drawingml/2006/table">
            <a:tbl>
              <a:tblPr/>
              <a:tblGrid>
                <a:gridCol w="1531819">
                  <a:extLst>
                    <a:ext uri="{9D8B030D-6E8A-4147-A177-3AD203B41FA5}">
                      <a16:colId xmlns:a16="http://schemas.microsoft.com/office/drawing/2014/main" val="1434248986"/>
                    </a:ext>
                  </a:extLst>
                </a:gridCol>
                <a:gridCol w="193492">
                  <a:extLst>
                    <a:ext uri="{9D8B030D-6E8A-4147-A177-3AD203B41FA5}">
                      <a16:colId xmlns:a16="http://schemas.microsoft.com/office/drawing/2014/main" val="3591676"/>
                    </a:ext>
                  </a:extLst>
                </a:gridCol>
                <a:gridCol w="532105">
                  <a:extLst>
                    <a:ext uri="{9D8B030D-6E8A-4147-A177-3AD203B41FA5}">
                      <a16:colId xmlns:a16="http://schemas.microsoft.com/office/drawing/2014/main" val="1624536059"/>
                    </a:ext>
                  </a:extLst>
                </a:gridCol>
                <a:gridCol w="354736">
                  <a:extLst>
                    <a:ext uri="{9D8B030D-6E8A-4147-A177-3AD203B41FA5}">
                      <a16:colId xmlns:a16="http://schemas.microsoft.com/office/drawing/2014/main" val="4145192659"/>
                    </a:ext>
                  </a:extLst>
                </a:gridCol>
                <a:gridCol w="532105">
                  <a:extLst>
                    <a:ext uri="{9D8B030D-6E8A-4147-A177-3AD203B41FA5}">
                      <a16:colId xmlns:a16="http://schemas.microsoft.com/office/drawing/2014/main" val="1184027512"/>
                    </a:ext>
                  </a:extLst>
                </a:gridCol>
                <a:gridCol w="677224">
                  <a:extLst>
                    <a:ext uri="{9D8B030D-6E8A-4147-A177-3AD203B41FA5}">
                      <a16:colId xmlns:a16="http://schemas.microsoft.com/office/drawing/2014/main" val="4186718854"/>
                    </a:ext>
                  </a:extLst>
                </a:gridCol>
              </a:tblGrid>
              <a:tr h="245587">
                <a:tc>
                  <a:txBody>
                    <a:bodyPr/>
                    <a:lstStyle/>
                    <a:p>
                      <a:pPr algn="r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Ziel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Ausbau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961110"/>
                  </a:ext>
                </a:extLst>
              </a:tr>
              <a:tr h="291012"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Leistung (MW):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70C0"/>
                          </a:solidFill>
                          <a:effectLst/>
                          <a:latin typeface="Wingdings" panose="05000000000000000000" pitchFamily="2" charset="2"/>
                        </a:rPr>
                        <a:t>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x 3,0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0547336"/>
                  </a:ext>
                </a:extLst>
              </a:tr>
              <a:tr h="291012"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Parkfläche (% BF*):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0,72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Wingdings" panose="05000000000000000000" pitchFamily="2" charset="2"/>
                        </a:rPr>
                        <a:t>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2,09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x 2,9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2470813"/>
                  </a:ext>
                </a:extLst>
              </a:tr>
              <a:tr h="291012"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Anlagen: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Wingdings" panose="05000000000000000000" pitchFamily="2" charset="2"/>
                        </a:rPr>
                        <a:t>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x 1,6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4818163"/>
                  </a:ext>
                </a:extLst>
              </a:tr>
            </a:tbl>
          </a:graphicData>
        </a:graphic>
      </p:graphicFrame>
      <p:graphicFrame>
        <p:nvGraphicFramePr>
          <p:cNvPr id="31" name="Tabelle 30">
            <a:extLst>
              <a:ext uri="{FF2B5EF4-FFF2-40B4-BE49-F238E27FC236}">
                <a16:creationId xmlns:a16="http://schemas.microsoft.com/office/drawing/2014/main" id="{24841723-1A6A-9396-2225-942972AD1A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292825"/>
              </p:ext>
            </p:extLst>
          </p:nvPr>
        </p:nvGraphicFramePr>
        <p:xfrm>
          <a:off x="4149303" y="2424536"/>
          <a:ext cx="3821482" cy="853332"/>
        </p:xfrm>
        <a:graphic>
          <a:graphicData uri="http://schemas.openxmlformats.org/drawingml/2006/table">
            <a:tbl>
              <a:tblPr/>
              <a:tblGrid>
                <a:gridCol w="1664287">
                  <a:extLst>
                    <a:ext uri="{9D8B030D-6E8A-4147-A177-3AD203B41FA5}">
                      <a16:colId xmlns:a16="http://schemas.microsoft.com/office/drawing/2014/main" val="1434248986"/>
                    </a:ext>
                  </a:extLst>
                </a:gridCol>
                <a:gridCol w="259406">
                  <a:extLst>
                    <a:ext uri="{9D8B030D-6E8A-4147-A177-3AD203B41FA5}">
                      <a16:colId xmlns:a16="http://schemas.microsoft.com/office/drawing/2014/main" val="3591676"/>
                    </a:ext>
                  </a:extLst>
                </a:gridCol>
                <a:gridCol w="370936">
                  <a:extLst>
                    <a:ext uri="{9D8B030D-6E8A-4147-A177-3AD203B41FA5}">
                      <a16:colId xmlns:a16="http://schemas.microsoft.com/office/drawing/2014/main" val="1624536059"/>
                    </a:ext>
                  </a:extLst>
                </a:gridCol>
                <a:gridCol w="448574">
                  <a:extLst>
                    <a:ext uri="{9D8B030D-6E8A-4147-A177-3AD203B41FA5}">
                      <a16:colId xmlns:a16="http://schemas.microsoft.com/office/drawing/2014/main" val="4145192659"/>
                    </a:ext>
                  </a:extLst>
                </a:gridCol>
                <a:gridCol w="543468">
                  <a:extLst>
                    <a:ext uri="{9D8B030D-6E8A-4147-A177-3AD203B41FA5}">
                      <a16:colId xmlns:a16="http://schemas.microsoft.com/office/drawing/2014/main" val="1184027512"/>
                    </a:ext>
                  </a:extLst>
                </a:gridCol>
                <a:gridCol w="534811">
                  <a:extLst>
                    <a:ext uri="{9D8B030D-6E8A-4147-A177-3AD203B41FA5}">
                      <a16:colId xmlns:a16="http://schemas.microsoft.com/office/drawing/2014/main" val="4186718854"/>
                    </a:ext>
                  </a:extLst>
                </a:gridCol>
              </a:tblGrid>
              <a:tr h="284444"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Leistung (MW):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70C0"/>
                          </a:solidFill>
                          <a:effectLst/>
                          <a:latin typeface="Wingdings" panose="05000000000000000000" pitchFamily="2" charset="2"/>
                        </a:rPr>
                        <a:t>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872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x 22,4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0547336"/>
                  </a:ext>
                </a:extLst>
              </a:tr>
              <a:tr h="284444"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Modulfläche (m</a:t>
                      </a:r>
                      <a:r>
                        <a:rPr lang="de-DE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/P*):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Wingdings" panose="05000000000000000000" pitchFamily="2" charset="2"/>
                        </a:rPr>
                        <a:t>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41,6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x 18,2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2470813"/>
                  </a:ext>
                </a:extLst>
              </a:tr>
              <a:tr h="284444">
                <a:tc>
                  <a:txBody>
                    <a:bodyPr/>
                    <a:lstStyle/>
                    <a:p>
                      <a:pPr algn="r" fontAlgn="ctr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200" b="1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200" b="1" i="0" u="none" strike="noStrike" dirty="0">
                        <a:solidFill>
                          <a:srgbClr val="0070C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4818163"/>
                  </a:ext>
                </a:extLst>
              </a:tr>
            </a:tbl>
          </a:graphicData>
        </a:graphic>
      </p:graphicFrame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0316CBC4-954E-584B-EDD9-D2425678B065}"/>
              </a:ext>
            </a:extLst>
          </p:cNvPr>
          <p:cNvCxnSpPr/>
          <p:nvPr/>
        </p:nvCxnSpPr>
        <p:spPr>
          <a:xfrm>
            <a:off x="2415396" y="1357724"/>
            <a:ext cx="583145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2DAE490D-E79F-0FB3-B07C-42EF9B3672D1}"/>
              </a:ext>
            </a:extLst>
          </p:cNvPr>
          <p:cNvCxnSpPr/>
          <p:nvPr/>
        </p:nvCxnSpPr>
        <p:spPr>
          <a:xfrm>
            <a:off x="2378019" y="2450396"/>
            <a:ext cx="5831457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B4D9ABFB-2F42-AC6C-8560-3CC1360FB893}"/>
              </a:ext>
            </a:extLst>
          </p:cNvPr>
          <p:cNvCxnSpPr/>
          <p:nvPr/>
        </p:nvCxnSpPr>
        <p:spPr>
          <a:xfrm>
            <a:off x="2378019" y="4437946"/>
            <a:ext cx="5831457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Tabelle 38">
            <a:extLst>
              <a:ext uri="{FF2B5EF4-FFF2-40B4-BE49-F238E27FC236}">
                <a16:creationId xmlns:a16="http://schemas.microsoft.com/office/drawing/2014/main" id="{8C7EA2A6-C526-557C-E6D3-19B3A21C48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250489"/>
              </p:ext>
            </p:extLst>
          </p:nvPr>
        </p:nvGraphicFramePr>
        <p:xfrm>
          <a:off x="4088343" y="4402219"/>
          <a:ext cx="3821482" cy="896439"/>
        </p:xfrm>
        <a:graphic>
          <a:graphicData uri="http://schemas.openxmlformats.org/drawingml/2006/table">
            <a:tbl>
              <a:tblPr/>
              <a:tblGrid>
                <a:gridCol w="1664287">
                  <a:extLst>
                    <a:ext uri="{9D8B030D-6E8A-4147-A177-3AD203B41FA5}">
                      <a16:colId xmlns:a16="http://schemas.microsoft.com/office/drawing/2014/main" val="1434248986"/>
                    </a:ext>
                  </a:extLst>
                </a:gridCol>
                <a:gridCol w="259406">
                  <a:extLst>
                    <a:ext uri="{9D8B030D-6E8A-4147-A177-3AD203B41FA5}">
                      <a16:colId xmlns:a16="http://schemas.microsoft.com/office/drawing/2014/main" val="3591676"/>
                    </a:ext>
                  </a:extLst>
                </a:gridCol>
                <a:gridCol w="370936">
                  <a:extLst>
                    <a:ext uri="{9D8B030D-6E8A-4147-A177-3AD203B41FA5}">
                      <a16:colId xmlns:a16="http://schemas.microsoft.com/office/drawing/2014/main" val="1624536059"/>
                    </a:ext>
                  </a:extLst>
                </a:gridCol>
                <a:gridCol w="448574">
                  <a:extLst>
                    <a:ext uri="{9D8B030D-6E8A-4147-A177-3AD203B41FA5}">
                      <a16:colId xmlns:a16="http://schemas.microsoft.com/office/drawing/2014/main" val="4145192659"/>
                    </a:ext>
                  </a:extLst>
                </a:gridCol>
                <a:gridCol w="543468">
                  <a:extLst>
                    <a:ext uri="{9D8B030D-6E8A-4147-A177-3AD203B41FA5}">
                      <a16:colId xmlns:a16="http://schemas.microsoft.com/office/drawing/2014/main" val="1184027512"/>
                    </a:ext>
                  </a:extLst>
                </a:gridCol>
                <a:gridCol w="534811">
                  <a:extLst>
                    <a:ext uri="{9D8B030D-6E8A-4147-A177-3AD203B41FA5}">
                      <a16:colId xmlns:a16="http://schemas.microsoft.com/office/drawing/2014/main" val="4186718854"/>
                    </a:ext>
                  </a:extLst>
                </a:gridCol>
              </a:tblGrid>
              <a:tr h="298813"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Leistung (MW):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70C0"/>
                          </a:solidFill>
                          <a:effectLst/>
                          <a:latin typeface="Wingdings" panose="05000000000000000000" pitchFamily="2" charset="2"/>
                        </a:rPr>
                        <a:t>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1.213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x 134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0547336"/>
                  </a:ext>
                </a:extLst>
              </a:tr>
              <a:tr h="298813"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Parkfläche (% LF*):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Wingdings" panose="05000000000000000000" pitchFamily="2" charset="2"/>
                        </a:rPr>
                        <a:t>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x 98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2470813"/>
                  </a:ext>
                </a:extLst>
              </a:tr>
              <a:tr h="298813">
                <a:tc>
                  <a:txBody>
                    <a:bodyPr/>
                    <a:lstStyle/>
                    <a:p>
                      <a:pPr algn="r" fontAlgn="ctr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200" b="1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200" b="1" i="0" u="none" strike="noStrike" dirty="0">
                        <a:solidFill>
                          <a:srgbClr val="0070C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4818163"/>
                  </a:ext>
                </a:extLst>
              </a:tr>
            </a:tbl>
          </a:graphicData>
        </a:graphic>
      </p:graphicFrame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6BE5C9BB-D4F6-7865-91FD-05A5CBB53868}"/>
              </a:ext>
            </a:extLst>
          </p:cNvPr>
          <p:cNvCxnSpPr/>
          <p:nvPr/>
        </p:nvCxnSpPr>
        <p:spPr>
          <a:xfrm>
            <a:off x="2102043" y="1775698"/>
            <a:ext cx="0" cy="357996"/>
          </a:xfrm>
          <a:prstGeom prst="straightConnector1">
            <a:avLst/>
          </a:prstGeom>
          <a:ln w="19050">
            <a:prstDash val="sysDot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>
            <a:extLst>
              <a:ext uri="{FF2B5EF4-FFF2-40B4-BE49-F238E27FC236}">
                <a16:creationId xmlns:a16="http://schemas.microsoft.com/office/drawing/2014/main" id="{E6935907-0239-5AD7-EBA7-41DEE32E6EE5}"/>
              </a:ext>
            </a:extLst>
          </p:cNvPr>
          <p:cNvSpPr txBox="1"/>
          <p:nvPr/>
        </p:nvSpPr>
        <p:spPr>
          <a:xfrm>
            <a:off x="2327555" y="6378971"/>
            <a:ext cx="4734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*) BF: Bodenfläche gesamt       /P: pro Person     LF: Landwirtschaftsfläche</a:t>
            </a:r>
          </a:p>
        </p:txBody>
      </p:sp>
    </p:spTree>
    <p:extLst>
      <p:ext uri="{BB962C8B-B14F-4D97-AF65-F5344CB8AC3E}">
        <p14:creationId xmlns:p14="http://schemas.microsoft.com/office/powerpoint/2010/main" val="4240706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EB2E65AD-F9B9-FFAF-670B-2286812DEF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778" t="22736" r="17847" b="10320"/>
          <a:stretch/>
        </p:blipFill>
        <p:spPr>
          <a:xfrm>
            <a:off x="328201" y="997841"/>
            <a:ext cx="4267256" cy="5589119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F8DE19F-9BFB-4B90-BAC1-FD49D1306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4702" y="6571545"/>
            <a:ext cx="262255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Hans.-H. Schmidt-Kanefendt, 16.06.2022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048043" y="6646324"/>
            <a:ext cx="5169597" cy="211676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Nds. 100% Erneuerbar -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Ziel&amp;Weg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515983"/>
            <a:ext cx="2133600" cy="47625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7F5EA-B8BB-45F1-BDFC-E98F4627433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 rot="-5400000">
            <a:off x="7245759" y="5008337"/>
            <a:ext cx="353654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>
              <a:spcBef>
                <a:spcPct val="0"/>
              </a:spcBef>
              <a:buFontTx/>
              <a:buNone/>
              <a:defRPr sz="800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Arial" charset="0"/>
                <a:cs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Folienkonzept: Hans-Heinrich Schmidt-Kanefendt nach  (WF-GW220610)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011E584-1F4E-4B82-B416-F22B355ED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58" y="271040"/>
            <a:ext cx="8266112" cy="270564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2400" b="1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Projektion auf Teilregion</a:t>
            </a:r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C1046CDF-F765-A5DD-6EA9-1DBE72690B3B}"/>
              </a:ext>
            </a:extLst>
          </p:cNvPr>
          <p:cNvSpPr txBox="1">
            <a:spLocks/>
          </p:cNvSpPr>
          <p:nvPr/>
        </p:nvSpPr>
        <p:spPr bwMode="auto">
          <a:xfrm>
            <a:off x="435407" y="649061"/>
            <a:ext cx="8280660" cy="35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2000" b="1" i="1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altLang="de-DE" kern="0" dirty="0">
                <a:latin typeface="Helvetica" charset="0"/>
                <a:cs typeface="Helvetica" charset="0"/>
              </a:rPr>
              <a:t>Was bedeutet Nds.-Szenario für meinen Landkreis? (3)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D169637E-2B90-0A1E-6490-462CEBF978EF}"/>
              </a:ext>
            </a:extLst>
          </p:cNvPr>
          <p:cNvSpPr/>
          <p:nvPr/>
        </p:nvSpPr>
        <p:spPr>
          <a:xfrm>
            <a:off x="6267432" y="1417625"/>
            <a:ext cx="179753" cy="185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94F6A72E-2E1A-2505-6E39-1F9AFC580F01}"/>
              </a:ext>
            </a:extLst>
          </p:cNvPr>
          <p:cNvSpPr txBox="1"/>
          <p:nvPr/>
        </p:nvSpPr>
        <p:spPr>
          <a:xfrm>
            <a:off x="1210159" y="4078666"/>
            <a:ext cx="8993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70C0"/>
                </a:solidFill>
              </a:rPr>
              <a:t>437 </a:t>
            </a:r>
            <a:r>
              <a:rPr lang="de-DE" sz="1200" dirty="0" err="1">
                <a:solidFill>
                  <a:srgbClr val="0070C0"/>
                </a:solidFill>
              </a:rPr>
              <a:t>GWh</a:t>
            </a:r>
            <a:r>
              <a:rPr lang="de-DE" sz="1200" dirty="0">
                <a:solidFill>
                  <a:srgbClr val="0070C0"/>
                </a:solidFill>
              </a:rPr>
              <a:t>/a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BDE5A98E-302F-8FDA-8DFB-FECC86E4C40D}"/>
              </a:ext>
            </a:extLst>
          </p:cNvPr>
          <p:cNvCxnSpPr/>
          <p:nvPr/>
        </p:nvCxnSpPr>
        <p:spPr>
          <a:xfrm>
            <a:off x="1325217" y="4342296"/>
            <a:ext cx="669235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BBA551AF-A3F9-F7BE-1816-CE15733A81E8}"/>
              </a:ext>
            </a:extLst>
          </p:cNvPr>
          <p:cNvCxnSpPr/>
          <p:nvPr/>
        </p:nvCxnSpPr>
        <p:spPr>
          <a:xfrm>
            <a:off x="1466491" y="5242704"/>
            <a:ext cx="0" cy="357996"/>
          </a:xfrm>
          <a:prstGeom prst="straightConnector1">
            <a:avLst/>
          </a:prstGeom>
          <a:ln w="1905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20F71367-428C-E055-1809-4BA8B1C551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691724"/>
              </p:ext>
            </p:extLst>
          </p:nvPr>
        </p:nvGraphicFramePr>
        <p:xfrm>
          <a:off x="4572000" y="1061793"/>
          <a:ext cx="3821481" cy="1118623"/>
        </p:xfrm>
        <a:graphic>
          <a:graphicData uri="http://schemas.openxmlformats.org/drawingml/2006/table">
            <a:tbl>
              <a:tblPr/>
              <a:tblGrid>
                <a:gridCol w="1687211">
                  <a:extLst>
                    <a:ext uri="{9D8B030D-6E8A-4147-A177-3AD203B41FA5}">
                      <a16:colId xmlns:a16="http://schemas.microsoft.com/office/drawing/2014/main" val="1434248986"/>
                    </a:ext>
                  </a:extLst>
                </a:gridCol>
                <a:gridCol w="38100">
                  <a:extLst>
                    <a:ext uri="{9D8B030D-6E8A-4147-A177-3AD203B41FA5}">
                      <a16:colId xmlns:a16="http://schemas.microsoft.com/office/drawing/2014/main" val="3591676"/>
                    </a:ext>
                  </a:extLst>
                </a:gridCol>
                <a:gridCol w="532105">
                  <a:extLst>
                    <a:ext uri="{9D8B030D-6E8A-4147-A177-3AD203B41FA5}">
                      <a16:colId xmlns:a16="http://schemas.microsoft.com/office/drawing/2014/main" val="1624536059"/>
                    </a:ext>
                  </a:extLst>
                </a:gridCol>
                <a:gridCol w="415934">
                  <a:extLst>
                    <a:ext uri="{9D8B030D-6E8A-4147-A177-3AD203B41FA5}">
                      <a16:colId xmlns:a16="http://schemas.microsoft.com/office/drawing/2014/main" val="4145192659"/>
                    </a:ext>
                  </a:extLst>
                </a:gridCol>
                <a:gridCol w="470907">
                  <a:extLst>
                    <a:ext uri="{9D8B030D-6E8A-4147-A177-3AD203B41FA5}">
                      <a16:colId xmlns:a16="http://schemas.microsoft.com/office/drawing/2014/main" val="1184027512"/>
                    </a:ext>
                  </a:extLst>
                </a:gridCol>
                <a:gridCol w="677224">
                  <a:extLst>
                    <a:ext uri="{9D8B030D-6E8A-4147-A177-3AD203B41FA5}">
                      <a16:colId xmlns:a16="http://schemas.microsoft.com/office/drawing/2014/main" val="4186718854"/>
                    </a:ext>
                  </a:extLst>
                </a:gridCol>
              </a:tblGrid>
              <a:tr h="245587">
                <a:tc>
                  <a:txBody>
                    <a:bodyPr/>
                    <a:lstStyle/>
                    <a:p>
                      <a:pPr algn="r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Ziel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Ausbau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961110"/>
                  </a:ext>
                </a:extLst>
              </a:tr>
              <a:tr h="291012"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Ø 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Verbrauch 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(kWh/m</a:t>
                      </a:r>
                      <a:r>
                        <a:rPr lang="de-DE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de-DE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/a)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Wingdings" panose="05000000000000000000" pitchFamily="2" charset="2"/>
                        </a:rPr>
                        <a:t>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- 64 %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0547336"/>
                  </a:ext>
                </a:extLst>
              </a:tr>
              <a:tr h="291012"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Sanierungsrate 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(%/a):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200" b="1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2470813"/>
                  </a:ext>
                </a:extLst>
              </a:tr>
              <a:tr h="291012"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 Wohnungen jährlich: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200" b="1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1.360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4818163"/>
                  </a:ext>
                </a:extLst>
              </a:tr>
            </a:tbl>
          </a:graphicData>
        </a:graphic>
      </p:graphicFrame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0316CBC4-954E-584B-EDD9-D2425678B065}"/>
              </a:ext>
            </a:extLst>
          </p:cNvPr>
          <p:cNvCxnSpPr/>
          <p:nvPr/>
        </p:nvCxnSpPr>
        <p:spPr>
          <a:xfrm>
            <a:off x="2415396" y="1325974"/>
            <a:ext cx="583145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2DAE490D-E79F-0FB3-B07C-42EF9B3672D1}"/>
              </a:ext>
            </a:extLst>
          </p:cNvPr>
          <p:cNvCxnSpPr/>
          <p:nvPr/>
        </p:nvCxnSpPr>
        <p:spPr>
          <a:xfrm>
            <a:off x="2378019" y="2424996"/>
            <a:ext cx="5831457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B4D9ABFB-2F42-AC6C-8560-3CC1360FB893}"/>
              </a:ext>
            </a:extLst>
          </p:cNvPr>
          <p:cNvCxnSpPr/>
          <p:nvPr/>
        </p:nvCxnSpPr>
        <p:spPr>
          <a:xfrm>
            <a:off x="2390719" y="3479096"/>
            <a:ext cx="5831457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6BE5C9BB-D4F6-7865-91FD-05A5CBB53868}"/>
              </a:ext>
            </a:extLst>
          </p:cNvPr>
          <p:cNvCxnSpPr/>
          <p:nvPr/>
        </p:nvCxnSpPr>
        <p:spPr>
          <a:xfrm>
            <a:off x="2102043" y="4144248"/>
            <a:ext cx="0" cy="357996"/>
          </a:xfrm>
          <a:prstGeom prst="straightConnector1">
            <a:avLst/>
          </a:prstGeom>
          <a:ln w="19050">
            <a:prstDash val="sysDot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elle 25">
            <a:extLst>
              <a:ext uri="{FF2B5EF4-FFF2-40B4-BE49-F238E27FC236}">
                <a16:creationId xmlns:a16="http://schemas.microsoft.com/office/drawing/2014/main" id="{E6BC1AC1-5C1B-AE33-CFD5-20A355A82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365776"/>
              </p:ext>
            </p:extLst>
          </p:nvPr>
        </p:nvGraphicFramePr>
        <p:xfrm>
          <a:off x="4578852" y="2399900"/>
          <a:ext cx="3821481" cy="873036"/>
        </p:xfrm>
        <a:graphic>
          <a:graphicData uri="http://schemas.openxmlformats.org/drawingml/2006/table">
            <a:tbl>
              <a:tblPr/>
              <a:tblGrid>
                <a:gridCol w="1687211">
                  <a:extLst>
                    <a:ext uri="{9D8B030D-6E8A-4147-A177-3AD203B41FA5}">
                      <a16:colId xmlns:a16="http://schemas.microsoft.com/office/drawing/2014/main" val="1434248986"/>
                    </a:ext>
                  </a:extLst>
                </a:gridCol>
                <a:gridCol w="38100">
                  <a:extLst>
                    <a:ext uri="{9D8B030D-6E8A-4147-A177-3AD203B41FA5}">
                      <a16:colId xmlns:a16="http://schemas.microsoft.com/office/drawing/2014/main" val="3591676"/>
                    </a:ext>
                  </a:extLst>
                </a:gridCol>
                <a:gridCol w="532105">
                  <a:extLst>
                    <a:ext uri="{9D8B030D-6E8A-4147-A177-3AD203B41FA5}">
                      <a16:colId xmlns:a16="http://schemas.microsoft.com/office/drawing/2014/main" val="1624536059"/>
                    </a:ext>
                  </a:extLst>
                </a:gridCol>
                <a:gridCol w="415934">
                  <a:extLst>
                    <a:ext uri="{9D8B030D-6E8A-4147-A177-3AD203B41FA5}">
                      <a16:colId xmlns:a16="http://schemas.microsoft.com/office/drawing/2014/main" val="4145192659"/>
                    </a:ext>
                  </a:extLst>
                </a:gridCol>
                <a:gridCol w="470907">
                  <a:extLst>
                    <a:ext uri="{9D8B030D-6E8A-4147-A177-3AD203B41FA5}">
                      <a16:colId xmlns:a16="http://schemas.microsoft.com/office/drawing/2014/main" val="1184027512"/>
                    </a:ext>
                  </a:extLst>
                </a:gridCol>
                <a:gridCol w="677224">
                  <a:extLst>
                    <a:ext uri="{9D8B030D-6E8A-4147-A177-3AD203B41FA5}">
                      <a16:colId xmlns:a16="http://schemas.microsoft.com/office/drawing/2014/main" val="4186718854"/>
                    </a:ext>
                  </a:extLst>
                </a:gridCol>
              </a:tblGrid>
              <a:tr h="291012"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Leistung 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(MW elektr.</a:t>
                      </a:r>
                      <a:r>
                        <a:rPr lang="de-DE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Wingdings" panose="05000000000000000000" pitchFamily="2" charset="2"/>
                        </a:rPr>
                        <a:t>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x 81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0547336"/>
                  </a:ext>
                </a:extLst>
              </a:tr>
              <a:tr h="291012"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… pro Einwohner (kW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el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.):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Wingdings" panose="05000000000000000000" pitchFamily="2" charset="2"/>
                        </a:rPr>
                        <a:t>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x 92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2470813"/>
                  </a:ext>
                </a:extLst>
              </a:tr>
              <a:tr h="291012"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Anlagen jährlich: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200" b="1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661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4818163"/>
                  </a:ext>
                </a:extLst>
              </a:tr>
            </a:tbl>
          </a:graphicData>
        </a:graphic>
      </p:graphicFrame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B83C8BFF-664A-3BFC-3499-A08DF97B5411}"/>
              </a:ext>
            </a:extLst>
          </p:cNvPr>
          <p:cNvCxnSpPr>
            <a:cxnSpLocks/>
          </p:cNvCxnSpPr>
          <p:nvPr/>
        </p:nvCxnSpPr>
        <p:spPr>
          <a:xfrm>
            <a:off x="922476" y="1814996"/>
            <a:ext cx="1106517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Tabelle 28">
            <a:extLst>
              <a:ext uri="{FF2B5EF4-FFF2-40B4-BE49-F238E27FC236}">
                <a16:creationId xmlns:a16="http://schemas.microsoft.com/office/drawing/2014/main" id="{6CFF826C-BB5B-99E0-1553-56C623C76C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734043"/>
              </p:ext>
            </p:extLst>
          </p:nvPr>
        </p:nvGraphicFramePr>
        <p:xfrm>
          <a:off x="4578852" y="3447650"/>
          <a:ext cx="3821481" cy="873036"/>
        </p:xfrm>
        <a:graphic>
          <a:graphicData uri="http://schemas.openxmlformats.org/drawingml/2006/table">
            <a:tbl>
              <a:tblPr/>
              <a:tblGrid>
                <a:gridCol w="1687211">
                  <a:extLst>
                    <a:ext uri="{9D8B030D-6E8A-4147-A177-3AD203B41FA5}">
                      <a16:colId xmlns:a16="http://schemas.microsoft.com/office/drawing/2014/main" val="1434248986"/>
                    </a:ext>
                  </a:extLst>
                </a:gridCol>
                <a:gridCol w="38100">
                  <a:extLst>
                    <a:ext uri="{9D8B030D-6E8A-4147-A177-3AD203B41FA5}">
                      <a16:colId xmlns:a16="http://schemas.microsoft.com/office/drawing/2014/main" val="3591676"/>
                    </a:ext>
                  </a:extLst>
                </a:gridCol>
                <a:gridCol w="532105">
                  <a:extLst>
                    <a:ext uri="{9D8B030D-6E8A-4147-A177-3AD203B41FA5}">
                      <a16:colId xmlns:a16="http://schemas.microsoft.com/office/drawing/2014/main" val="1624536059"/>
                    </a:ext>
                  </a:extLst>
                </a:gridCol>
                <a:gridCol w="415934">
                  <a:extLst>
                    <a:ext uri="{9D8B030D-6E8A-4147-A177-3AD203B41FA5}">
                      <a16:colId xmlns:a16="http://schemas.microsoft.com/office/drawing/2014/main" val="4145192659"/>
                    </a:ext>
                  </a:extLst>
                </a:gridCol>
                <a:gridCol w="470907">
                  <a:extLst>
                    <a:ext uri="{9D8B030D-6E8A-4147-A177-3AD203B41FA5}">
                      <a16:colId xmlns:a16="http://schemas.microsoft.com/office/drawing/2014/main" val="1184027512"/>
                    </a:ext>
                  </a:extLst>
                </a:gridCol>
                <a:gridCol w="677224">
                  <a:extLst>
                    <a:ext uri="{9D8B030D-6E8A-4147-A177-3AD203B41FA5}">
                      <a16:colId xmlns:a16="http://schemas.microsoft.com/office/drawing/2014/main" val="4186718854"/>
                    </a:ext>
                  </a:extLst>
                </a:gridCol>
              </a:tblGrid>
              <a:tr h="291012"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Kollektorfläche 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(Tsd. m</a:t>
                      </a:r>
                      <a:r>
                        <a:rPr lang="de-DE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de-DE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Wingdings" panose="05000000000000000000" pitchFamily="2" charset="2"/>
                        </a:rPr>
                        <a:t>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x 1,1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0547336"/>
                  </a:ext>
                </a:extLst>
              </a:tr>
              <a:tr h="291012"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… pro Einwohner (kW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el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.):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Wingdings" panose="05000000000000000000" pitchFamily="2" charset="2"/>
                        </a:rPr>
                        <a:t>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0,23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x 1,2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2470813"/>
                  </a:ext>
                </a:extLst>
              </a:tr>
              <a:tr h="291012">
                <a:tc>
                  <a:txBody>
                    <a:bodyPr/>
                    <a:lstStyle/>
                    <a:p>
                      <a:pPr algn="r" fontAlgn="ctr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200" b="1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4818163"/>
                  </a:ext>
                </a:extLst>
              </a:tr>
            </a:tbl>
          </a:graphicData>
        </a:graphic>
      </p:graphicFrame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173A2D05-2F32-2473-45EC-368F183BDD21}"/>
              </a:ext>
            </a:extLst>
          </p:cNvPr>
          <p:cNvCxnSpPr/>
          <p:nvPr/>
        </p:nvCxnSpPr>
        <p:spPr>
          <a:xfrm>
            <a:off x="2384369" y="4507796"/>
            <a:ext cx="5831457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Tabelle 34">
            <a:extLst>
              <a:ext uri="{FF2B5EF4-FFF2-40B4-BE49-F238E27FC236}">
                <a16:creationId xmlns:a16="http://schemas.microsoft.com/office/drawing/2014/main" id="{331B4E77-112C-ABDC-FCB1-DE5E3DEBDB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395672"/>
              </p:ext>
            </p:extLst>
          </p:nvPr>
        </p:nvGraphicFramePr>
        <p:xfrm>
          <a:off x="4578852" y="4457262"/>
          <a:ext cx="3821481" cy="873036"/>
        </p:xfrm>
        <a:graphic>
          <a:graphicData uri="http://schemas.openxmlformats.org/drawingml/2006/table">
            <a:tbl>
              <a:tblPr/>
              <a:tblGrid>
                <a:gridCol w="1687211">
                  <a:extLst>
                    <a:ext uri="{9D8B030D-6E8A-4147-A177-3AD203B41FA5}">
                      <a16:colId xmlns:a16="http://schemas.microsoft.com/office/drawing/2014/main" val="1434248986"/>
                    </a:ext>
                  </a:extLst>
                </a:gridCol>
                <a:gridCol w="38100">
                  <a:extLst>
                    <a:ext uri="{9D8B030D-6E8A-4147-A177-3AD203B41FA5}">
                      <a16:colId xmlns:a16="http://schemas.microsoft.com/office/drawing/2014/main" val="3591676"/>
                    </a:ext>
                  </a:extLst>
                </a:gridCol>
                <a:gridCol w="532105">
                  <a:extLst>
                    <a:ext uri="{9D8B030D-6E8A-4147-A177-3AD203B41FA5}">
                      <a16:colId xmlns:a16="http://schemas.microsoft.com/office/drawing/2014/main" val="1624536059"/>
                    </a:ext>
                  </a:extLst>
                </a:gridCol>
                <a:gridCol w="415934">
                  <a:extLst>
                    <a:ext uri="{9D8B030D-6E8A-4147-A177-3AD203B41FA5}">
                      <a16:colId xmlns:a16="http://schemas.microsoft.com/office/drawing/2014/main" val="4145192659"/>
                    </a:ext>
                  </a:extLst>
                </a:gridCol>
                <a:gridCol w="470907">
                  <a:extLst>
                    <a:ext uri="{9D8B030D-6E8A-4147-A177-3AD203B41FA5}">
                      <a16:colId xmlns:a16="http://schemas.microsoft.com/office/drawing/2014/main" val="1184027512"/>
                    </a:ext>
                  </a:extLst>
                </a:gridCol>
                <a:gridCol w="677224">
                  <a:extLst>
                    <a:ext uri="{9D8B030D-6E8A-4147-A177-3AD203B41FA5}">
                      <a16:colId xmlns:a16="http://schemas.microsoft.com/office/drawing/2014/main" val="4186718854"/>
                    </a:ext>
                  </a:extLst>
                </a:gridCol>
              </a:tblGrid>
              <a:tr h="291012"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von Biobrennst. 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GWh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/a</a:t>
                      </a:r>
                      <a:r>
                        <a:rPr lang="de-DE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Wingdings" panose="05000000000000000000" pitchFamily="2" charset="2"/>
                        </a:rPr>
                        <a:t>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- 75%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0547336"/>
                  </a:ext>
                </a:extLst>
              </a:tr>
              <a:tr h="291012"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von Wasserstoff (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GWh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/a):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Wingdings" panose="05000000000000000000" pitchFamily="2" charset="2"/>
                        </a:rPr>
                        <a:t>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neu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2470813"/>
                  </a:ext>
                </a:extLst>
              </a:tr>
              <a:tr h="291012">
                <a:tc>
                  <a:txBody>
                    <a:bodyPr/>
                    <a:lstStyle/>
                    <a:p>
                      <a:pPr algn="r" fontAlgn="ctr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200" b="1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4818163"/>
                  </a:ext>
                </a:extLst>
              </a:tr>
            </a:tbl>
          </a:graphicData>
        </a:graphic>
      </p:graphicFrame>
      <p:graphicFrame>
        <p:nvGraphicFramePr>
          <p:cNvPr id="36" name="Tabelle 35">
            <a:extLst>
              <a:ext uri="{FF2B5EF4-FFF2-40B4-BE49-F238E27FC236}">
                <a16:creationId xmlns:a16="http://schemas.microsoft.com/office/drawing/2014/main" id="{44185F6B-489D-BB4B-00BA-BF1CD102D4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370471"/>
              </p:ext>
            </p:extLst>
          </p:nvPr>
        </p:nvGraphicFramePr>
        <p:xfrm>
          <a:off x="4585202" y="5543112"/>
          <a:ext cx="3739648" cy="873036"/>
        </p:xfrm>
        <a:graphic>
          <a:graphicData uri="http://schemas.openxmlformats.org/drawingml/2006/table">
            <a:tbl>
              <a:tblPr/>
              <a:tblGrid>
                <a:gridCol w="1687211">
                  <a:extLst>
                    <a:ext uri="{9D8B030D-6E8A-4147-A177-3AD203B41FA5}">
                      <a16:colId xmlns:a16="http://schemas.microsoft.com/office/drawing/2014/main" val="1434248986"/>
                    </a:ext>
                  </a:extLst>
                </a:gridCol>
                <a:gridCol w="38100">
                  <a:extLst>
                    <a:ext uri="{9D8B030D-6E8A-4147-A177-3AD203B41FA5}">
                      <a16:colId xmlns:a16="http://schemas.microsoft.com/office/drawing/2014/main" val="3591676"/>
                    </a:ext>
                  </a:extLst>
                </a:gridCol>
                <a:gridCol w="532105">
                  <a:extLst>
                    <a:ext uri="{9D8B030D-6E8A-4147-A177-3AD203B41FA5}">
                      <a16:colId xmlns:a16="http://schemas.microsoft.com/office/drawing/2014/main" val="1624536059"/>
                    </a:ext>
                  </a:extLst>
                </a:gridCol>
                <a:gridCol w="415934">
                  <a:extLst>
                    <a:ext uri="{9D8B030D-6E8A-4147-A177-3AD203B41FA5}">
                      <a16:colId xmlns:a16="http://schemas.microsoft.com/office/drawing/2014/main" val="4145192659"/>
                    </a:ext>
                  </a:extLst>
                </a:gridCol>
                <a:gridCol w="470907">
                  <a:extLst>
                    <a:ext uri="{9D8B030D-6E8A-4147-A177-3AD203B41FA5}">
                      <a16:colId xmlns:a16="http://schemas.microsoft.com/office/drawing/2014/main" val="1184027512"/>
                    </a:ext>
                  </a:extLst>
                </a:gridCol>
                <a:gridCol w="595391">
                  <a:extLst>
                    <a:ext uri="{9D8B030D-6E8A-4147-A177-3AD203B41FA5}">
                      <a16:colId xmlns:a16="http://schemas.microsoft.com/office/drawing/2014/main" val="4186718854"/>
                    </a:ext>
                  </a:extLst>
                </a:gridCol>
              </a:tblGrid>
              <a:tr h="291012"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Kamin, Kessel 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GWh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/a</a:t>
                      </a:r>
                      <a:r>
                        <a:rPr lang="de-DE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Wingdings" panose="05000000000000000000" pitchFamily="2" charset="2"/>
                        </a:rPr>
                        <a:t>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- 100%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0547336"/>
                  </a:ext>
                </a:extLst>
              </a:tr>
              <a:tr h="291012">
                <a:tc>
                  <a:txBody>
                    <a:bodyPr/>
                    <a:lstStyle/>
                    <a:p>
                      <a:pPr algn="r" fontAlgn="ctr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i="0" u="none" strike="noStrike" dirty="0">
                        <a:solidFill>
                          <a:srgbClr val="0070C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2470813"/>
                  </a:ext>
                </a:extLst>
              </a:tr>
              <a:tr h="291012">
                <a:tc>
                  <a:txBody>
                    <a:bodyPr/>
                    <a:lstStyle/>
                    <a:p>
                      <a:pPr algn="r" fontAlgn="ctr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200" b="1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4818163"/>
                  </a:ext>
                </a:extLst>
              </a:tr>
            </a:tbl>
          </a:graphicData>
        </a:graphic>
      </p:graphicFrame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51BB8132-FD06-FBD9-C367-30EAD1D1D2B4}"/>
              </a:ext>
            </a:extLst>
          </p:cNvPr>
          <p:cNvCxnSpPr/>
          <p:nvPr/>
        </p:nvCxnSpPr>
        <p:spPr>
          <a:xfrm>
            <a:off x="2390719" y="5549196"/>
            <a:ext cx="5831457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643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386535" y="6257346"/>
            <a:ext cx="8351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verwendeten Fotos: Entweder Schmidt-Kanefendt oder lizenzfrei von </a:t>
            </a:r>
            <a:r>
              <a:rPr lang="de-DE" sz="12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pixabay</a:t>
            </a:r>
            <a:r>
              <a:rPr lang="de-DE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(https://pixabay.com/de/)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695B2DD8-92B3-4405-828C-33E9AD1AC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7684" y="1810856"/>
            <a:ext cx="2989289" cy="32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Font typeface="Webdings" pitchFamily="18" charset="2"/>
              <a:buNone/>
            </a:pPr>
            <a:r>
              <a:rPr lang="de-DE" sz="1400" dirty="0">
                <a:solidFill>
                  <a:srgbClr val="0033CC"/>
                </a:solidFill>
                <a:cs typeface="Arial" charset="0"/>
                <a:sym typeface="Webdings" pitchFamily="18" charset="2"/>
              </a:rPr>
              <a:t>  </a:t>
            </a:r>
            <a:r>
              <a:rPr lang="de-DE" sz="1400" u="sng" dirty="0">
                <a:solidFill>
                  <a:srgbClr val="0033CC"/>
                </a:solidFill>
                <a:cs typeface="Arial" charset="0"/>
                <a:sym typeface="Webdings" pitchFamily="18" charset="2"/>
              </a:rPr>
              <a:t>hsk@ernes.de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5BB102CB-BA62-4EDA-939D-91A20E6C5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1016" y="1412289"/>
            <a:ext cx="4646085" cy="37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de-DE" sz="16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  <a:sym typeface="Wingdings" pitchFamily="2" charset="2"/>
              </a:rPr>
              <a:t>Hans-Heinrich Schmidt-Kanefendt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B49789C7-EBC3-486E-AA49-753CF2BDE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4895" y="4378487"/>
            <a:ext cx="1933414" cy="37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de-DE" sz="1600" u="sng" dirty="0">
                <a:solidFill>
                  <a:srgbClr val="0033CC"/>
                </a:solidFill>
                <a:cs typeface="Arial" panose="020B0604020202020204" pitchFamily="34" charset="0"/>
                <a:sym typeface="Webdings" pitchFamily="18" charset="2"/>
              </a:rPr>
              <a:t>www.ernes.de</a:t>
            </a:r>
            <a:r>
              <a:rPr lang="de-DE" sz="1600" dirty="0">
                <a:solidFill>
                  <a:srgbClr val="0033CC"/>
                </a:solidFill>
                <a:cs typeface="Arial" panose="020B0604020202020204" pitchFamily="34" charset="0"/>
                <a:sym typeface="Webdings" pitchFamily="18" charset="2"/>
              </a:rPr>
              <a:t>        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CDAB0333-0BFB-4DC4-A795-A6C6A6F68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1546" y="4053365"/>
            <a:ext cx="4995555" cy="37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de-DE" sz="1600" b="1" dirty="0">
                <a:solidFill>
                  <a:srgbClr val="92D050"/>
                </a:solidFill>
                <a:cs typeface="Arial" charset="0"/>
                <a:sym typeface="Wingdings" pitchFamily="2" charset="2"/>
              </a:rPr>
              <a:t>Erneuerbare Energie-Szenarien e. V.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04858E1-4731-4DA3-905F-7C87860256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495" y="2359959"/>
            <a:ext cx="4646085" cy="112807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D65AF02-6255-414D-859B-F2DD1C23E6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18" y="3761894"/>
            <a:ext cx="865991" cy="588119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2C7CFEA-3995-4A9F-A065-FC7123D527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8913" y="6577013"/>
            <a:ext cx="2688771" cy="476250"/>
          </a:xfrm>
        </p:spPr>
        <p:txBody>
          <a:bodyPr/>
          <a:lstStyle/>
          <a:p>
            <a:r>
              <a:rPr lang="de-DE" dirty="0"/>
              <a:t>Hans.-H. Schmidt-Kanefendt, 16.06.2022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BACB24-C3EF-4A07-9CB5-5D7579191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0963" y="6577013"/>
            <a:ext cx="3954462" cy="476250"/>
          </a:xfrm>
        </p:spPr>
        <p:txBody>
          <a:bodyPr/>
          <a:lstStyle/>
          <a:p>
            <a:r>
              <a:rPr lang="de-DE" dirty="0"/>
              <a:t>Nds. 100% Erneuerbar - </a:t>
            </a:r>
            <a:r>
              <a:rPr lang="de-DE" dirty="0" err="1"/>
              <a:t>Ziel&amp;Weg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8F59A3-5243-4CEB-8121-38481B087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7F5EA-B8BB-45F1-BDFC-E98F46274332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D4DC158F-3C74-1BCA-E2E3-4F7ABD3E7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4495" y="5277711"/>
            <a:ext cx="4995555" cy="69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de-DE" sz="1600" b="1" dirty="0">
                <a:solidFill>
                  <a:srgbClr val="92D050"/>
                </a:solidFill>
                <a:cs typeface="Arial" charset="0"/>
                <a:sym typeface="Wingdings" pitchFamily="2" charset="2"/>
              </a:rPr>
              <a:t>Interesse an Workshop im eigenen Umfeld?</a:t>
            </a:r>
          </a:p>
          <a:p>
            <a:pPr algn="ctr">
              <a:lnSpc>
                <a:spcPct val="130000"/>
              </a:lnSpc>
            </a:pPr>
            <a:r>
              <a:rPr lang="de-DE" sz="1600" b="1" dirty="0">
                <a:solidFill>
                  <a:srgbClr val="92D050"/>
                </a:solidFill>
                <a:cs typeface="Arial" charset="0"/>
                <a:sym typeface="Wingdings" pitchFamily="2" charset="2"/>
              </a:rPr>
              <a:t>Wir unterstützen gern!</a:t>
            </a:r>
          </a:p>
        </p:txBody>
      </p:sp>
    </p:spTree>
    <p:extLst>
      <p:ext uri="{BB962C8B-B14F-4D97-AF65-F5344CB8AC3E}">
        <p14:creationId xmlns:p14="http://schemas.microsoft.com/office/powerpoint/2010/main" val="83165075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26843" y="6524115"/>
            <a:ext cx="2843630" cy="476250"/>
          </a:xfrm>
        </p:spPr>
        <p:txBody>
          <a:bodyPr/>
          <a:lstStyle/>
          <a:p>
            <a:r>
              <a:rPr lang="de-DE"/>
              <a:t>Hans.-H. Schmidt-Kanefendt, 16.06.2022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45300" y="6533084"/>
            <a:ext cx="3954462" cy="476250"/>
          </a:xfrm>
        </p:spPr>
        <p:txBody>
          <a:bodyPr/>
          <a:lstStyle/>
          <a:p>
            <a:r>
              <a:rPr lang="de-DE"/>
              <a:t>Nds. 100% Erneuerbar - Ziel&amp;Weg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668870" y="6524115"/>
            <a:ext cx="2133600" cy="476250"/>
          </a:xfrm>
        </p:spPr>
        <p:txBody>
          <a:bodyPr/>
          <a:lstStyle/>
          <a:p>
            <a:fld id="{33E7F5EA-B8BB-45F1-BDFC-E98F46274332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296525" y="188640"/>
            <a:ext cx="8229600" cy="405085"/>
          </a:xfrm>
        </p:spPr>
        <p:txBody>
          <a:bodyPr>
            <a:noAutofit/>
          </a:bodyPr>
          <a:lstStyle/>
          <a:p>
            <a:r>
              <a:rPr lang="de-DE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Runder Tisch Energiewende 2050</a:t>
            </a:r>
          </a:p>
        </p:txBody>
      </p:sp>
      <p:sp>
        <p:nvSpPr>
          <p:cNvPr id="10" name="Textplatzhalter 2"/>
          <p:cNvSpPr txBox="1">
            <a:spLocks/>
          </p:cNvSpPr>
          <p:nvPr/>
        </p:nvSpPr>
        <p:spPr>
          <a:xfrm>
            <a:off x="394715" y="620094"/>
            <a:ext cx="8028067" cy="30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ct val="20000"/>
              </a:spcBef>
              <a:buNone/>
              <a:defRPr sz="2000" b="1" i="1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17. Mai 2015 – 19. Oktober 2016</a:t>
            </a:r>
          </a:p>
        </p:txBody>
      </p:sp>
      <p:pic>
        <p:nvPicPr>
          <p:cNvPr id="7" name="Picture 3" descr="C:\Users\hsk\Documents\_wattweg2008\Veranstaltungen__2017\170406LeibnitzuniHannover_Workshop\RunderTis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4423" y="2213865"/>
            <a:ext cx="4646420" cy="242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hsk\Documents\_wattweg2008\Veranstaltungen__2017\170406LeibnitzuniHannover_Workshop\Zwischenablage0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8672" y="4329100"/>
            <a:ext cx="1433788" cy="2025225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 bwMode="auto">
          <a:xfrm>
            <a:off x="740203" y="4734145"/>
            <a:ext cx="1350150" cy="49505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de-DE" sz="1600" dirty="0"/>
              <a:t>Szenario</a:t>
            </a:r>
            <a:br>
              <a:rPr lang="de-DE" sz="1600" dirty="0"/>
            </a:br>
            <a:r>
              <a:rPr lang="de-DE" sz="1600" dirty="0"/>
              <a:t>100%EE</a:t>
            </a:r>
          </a:p>
        </p:txBody>
      </p:sp>
      <p:cxnSp>
        <p:nvCxnSpPr>
          <p:cNvPr id="13" name="Gerade Verbindung mit Pfeil 12"/>
          <p:cNvCxnSpPr>
            <a:endCxn id="11" idx="2"/>
          </p:cNvCxnSpPr>
          <p:nvPr/>
        </p:nvCxnSpPr>
        <p:spPr>
          <a:xfrm flipV="1">
            <a:off x="1415278" y="5229200"/>
            <a:ext cx="0" cy="180020"/>
          </a:xfrm>
          <a:prstGeom prst="straightConnector1">
            <a:avLst/>
          </a:prstGeom>
          <a:ln w="22225">
            <a:solidFill>
              <a:srgbClr val="FF00FF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4"/>
          <p:cNvCxnSpPr>
            <a:stCxn id="11" idx="0"/>
            <a:endCxn id="7" idx="1"/>
          </p:cNvCxnSpPr>
          <p:nvPr/>
        </p:nvCxnSpPr>
        <p:spPr>
          <a:xfrm rot="5400000" flipH="1" flipV="1">
            <a:off x="981831" y="3861554"/>
            <a:ext cx="1306039" cy="439145"/>
          </a:xfrm>
          <a:prstGeom prst="bentConnector2">
            <a:avLst/>
          </a:prstGeom>
          <a:ln w="25400">
            <a:solidFill>
              <a:srgbClr val="FF00FF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/>
          <p:cNvSpPr/>
          <p:nvPr/>
        </p:nvSpPr>
        <p:spPr bwMode="auto">
          <a:xfrm>
            <a:off x="3170473" y="4734145"/>
            <a:ext cx="1350150" cy="49505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de-DE" sz="1600" dirty="0"/>
              <a:t>Stellung-</a:t>
            </a:r>
          </a:p>
          <a:p>
            <a:pPr algn="ctr"/>
            <a:r>
              <a:rPr lang="de-DE" sz="1600" dirty="0"/>
              <a:t>nahmen</a:t>
            </a:r>
          </a:p>
        </p:txBody>
      </p:sp>
      <p:cxnSp>
        <p:nvCxnSpPr>
          <p:cNvPr id="17" name="Gerade Verbindung mit Pfeil 16"/>
          <p:cNvCxnSpPr>
            <a:endCxn id="16" idx="0"/>
          </p:cNvCxnSpPr>
          <p:nvPr/>
        </p:nvCxnSpPr>
        <p:spPr>
          <a:xfrm flipH="1">
            <a:off x="3845548" y="3023955"/>
            <a:ext cx="108035" cy="1710190"/>
          </a:xfrm>
          <a:prstGeom prst="straightConnector1">
            <a:avLst/>
          </a:prstGeom>
          <a:ln w="22225">
            <a:solidFill>
              <a:srgbClr val="FF00FF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endCxn id="16" idx="0"/>
          </p:cNvCxnSpPr>
          <p:nvPr/>
        </p:nvCxnSpPr>
        <p:spPr>
          <a:xfrm flipH="1">
            <a:off x="3845548" y="3023955"/>
            <a:ext cx="450225" cy="1710190"/>
          </a:xfrm>
          <a:prstGeom prst="straightConnector1">
            <a:avLst/>
          </a:prstGeom>
          <a:ln w="22225">
            <a:solidFill>
              <a:srgbClr val="FF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endCxn id="16" idx="0"/>
          </p:cNvCxnSpPr>
          <p:nvPr/>
        </p:nvCxnSpPr>
        <p:spPr>
          <a:xfrm>
            <a:off x="2220998" y="3428106"/>
            <a:ext cx="1624550" cy="1306039"/>
          </a:xfrm>
          <a:prstGeom prst="straightConnector1">
            <a:avLst/>
          </a:prstGeom>
          <a:ln w="22225">
            <a:solidFill>
              <a:srgbClr val="FF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endCxn id="16" idx="0"/>
          </p:cNvCxnSpPr>
          <p:nvPr/>
        </p:nvCxnSpPr>
        <p:spPr>
          <a:xfrm flipH="1">
            <a:off x="3845548" y="3023955"/>
            <a:ext cx="1305145" cy="1710190"/>
          </a:xfrm>
          <a:prstGeom prst="straightConnector1">
            <a:avLst/>
          </a:prstGeom>
          <a:ln w="22225">
            <a:solidFill>
              <a:srgbClr val="FF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endCxn id="16" idx="0"/>
          </p:cNvCxnSpPr>
          <p:nvPr/>
        </p:nvCxnSpPr>
        <p:spPr>
          <a:xfrm>
            <a:off x="2990453" y="3706735"/>
            <a:ext cx="855095" cy="1027410"/>
          </a:xfrm>
          <a:prstGeom prst="straightConnector1">
            <a:avLst/>
          </a:prstGeom>
          <a:ln w="22225">
            <a:solidFill>
              <a:srgbClr val="FF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endCxn id="16" idx="0"/>
          </p:cNvCxnSpPr>
          <p:nvPr/>
        </p:nvCxnSpPr>
        <p:spPr>
          <a:xfrm>
            <a:off x="3305488" y="3428106"/>
            <a:ext cx="540060" cy="1306039"/>
          </a:xfrm>
          <a:prstGeom prst="straightConnector1">
            <a:avLst/>
          </a:prstGeom>
          <a:ln w="22225">
            <a:solidFill>
              <a:srgbClr val="FF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endCxn id="16" idx="0"/>
          </p:cNvCxnSpPr>
          <p:nvPr/>
        </p:nvCxnSpPr>
        <p:spPr>
          <a:xfrm>
            <a:off x="3676779" y="3293985"/>
            <a:ext cx="168769" cy="1440160"/>
          </a:xfrm>
          <a:prstGeom prst="straightConnector1">
            <a:avLst/>
          </a:prstGeom>
          <a:ln w="22225">
            <a:solidFill>
              <a:srgbClr val="FF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stCxn id="16" idx="2"/>
          </p:cNvCxnSpPr>
          <p:nvPr/>
        </p:nvCxnSpPr>
        <p:spPr>
          <a:xfrm>
            <a:off x="3845548" y="5229200"/>
            <a:ext cx="0" cy="180020"/>
          </a:xfrm>
          <a:prstGeom prst="straightConnector1">
            <a:avLst/>
          </a:prstGeom>
          <a:ln w="22225">
            <a:solidFill>
              <a:srgbClr val="FF00FF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 bwMode="auto">
          <a:xfrm>
            <a:off x="5420723" y="4734144"/>
            <a:ext cx="1530170" cy="49505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de-DE" sz="1600" b="1" dirty="0"/>
              <a:t>Szen.100%EE</a:t>
            </a:r>
            <a:br>
              <a:rPr lang="de-DE" sz="1600" b="1" dirty="0"/>
            </a:br>
            <a:r>
              <a:rPr lang="de-DE" sz="1600" dirty="0"/>
              <a:t>Szen.-80%THG</a:t>
            </a:r>
            <a:endParaRPr lang="de-DE" sz="1600" dirty="0">
              <a:latin typeface="Arial Narrow" panose="020B0606020202030204" pitchFamily="34" charset="0"/>
            </a:endParaRPr>
          </a:p>
        </p:txBody>
      </p:sp>
      <p:cxnSp>
        <p:nvCxnSpPr>
          <p:cNvPr id="26" name="Gerade Verbindung mit Pfeil 25"/>
          <p:cNvCxnSpPr>
            <a:endCxn id="25" idx="2"/>
          </p:cNvCxnSpPr>
          <p:nvPr/>
        </p:nvCxnSpPr>
        <p:spPr>
          <a:xfrm flipH="1" flipV="1">
            <a:off x="6185808" y="5229199"/>
            <a:ext cx="2" cy="180020"/>
          </a:xfrm>
          <a:prstGeom prst="straightConnector1">
            <a:avLst/>
          </a:prstGeom>
          <a:ln w="22225">
            <a:solidFill>
              <a:srgbClr val="FF00FF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25" idx="0"/>
          </p:cNvCxnSpPr>
          <p:nvPr/>
        </p:nvCxnSpPr>
        <p:spPr>
          <a:xfrm flipH="1" flipV="1">
            <a:off x="5870776" y="4239090"/>
            <a:ext cx="315032" cy="495054"/>
          </a:xfrm>
          <a:prstGeom prst="straightConnector1">
            <a:avLst/>
          </a:prstGeom>
          <a:ln w="22225">
            <a:solidFill>
              <a:srgbClr val="FF00FF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25" idx="3"/>
          </p:cNvCxnSpPr>
          <p:nvPr/>
        </p:nvCxnSpPr>
        <p:spPr>
          <a:xfrm>
            <a:off x="6950893" y="4981672"/>
            <a:ext cx="327779" cy="0"/>
          </a:xfrm>
          <a:prstGeom prst="straightConnector1">
            <a:avLst/>
          </a:prstGeom>
          <a:ln w="22225">
            <a:solidFill>
              <a:srgbClr val="FF00FF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endCxn id="16" idx="0"/>
          </p:cNvCxnSpPr>
          <p:nvPr/>
        </p:nvCxnSpPr>
        <p:spPr>
          <a:xfrm flipH="1">
            <a:off x="3845548" y="2843935"/>
            <a:ext cx="1935215" cy="1890210"/>
          </a:xfrm>
          <a:prstGeom prst="straightConnector1">
            <a:avLst/>
          </a:prstGeom>
          <a:ln w="22225">
            <a:solidFill>
              <a:srgbClr val="FF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endCxn id="16" idx="0"/>
          </p:cNvCxnSpPr>
          <p:nvPr/>
        </p:nvCxnSpPr>
        <p:spPr>
          <a:xfrm flipH="1">
            <a:off x="3845548" y="2843935"/>
            <a:ext cx="1035115" cy="1890210"/>
          </a:xfrm>
          <a:prstGeom prst="straightConnector1">
            <a:avLst/>
          </a:prstGeom>
          <a:ln w="22225">
            <a:solidFill>
              <a:srgbClr val="FF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7272300" y="4239090"/>
            <a:ext cx="145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Gutachten</a:t>
            </a:r>
            <a:endParaRPr lang="de-DE" sz="1600" b="1" dirty="0"/>
          </a:p>
        </p:txBody>
      </p:sp>
      <p:sp>
        <p:nvSpPr>
          <p:cNvPr id="32" name="Abgerundetes Rechteck 31"/>
          <p:cNvSpPr/>
          <p:nvPr/>
        </p:nvSpPr>
        <p:spPr bwMode="auto">
          <a:xfrm>
            <a:off x="435810" y="1177856"/>
            <a:ext cx="8276650" cy="472552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wrap="none" rtlCol="0" anchor="ctr"/>
          <a:lstStyle/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Nds. Ministerium für  Umwelt, Energie und Klimaschutz</a:t>
            </a:r>
          </a:p>
        </p:txBody>
      </p:sp>
      <p:cxnSp>
        <p:nvCxnSpPr>
          <p:cNvPr id="33" name="Gewinkelte Verbindung 32"/>
          <p:cNvCxnSpPr>
            <a:endCxn id="44" idx="1"/>
          </p:cNvCxnSpPr>
          <p:nvPr/>
        </p:nvCxnSpPr>
        <p:spPr>
          <a:xfrm rot="16200000" flipH="1">
            <a:off x="-1462304" y="3679265"/>
            <a:ext cx="4231365" cy="173650"/>
          </a:xfrm>
          <a:prstGeom prst="bentConnector2">
            <a:avLst/>
          </a:prstGeom>
          <a:ln w="25400">
            <a:solidFill>
              <a:srgbClr val="FF00FF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endCxn id="7" idx="0"/>
          </p:cNvCxnSpPr>
          <p:nvPr/>
        </p:nvCxnSpPr>
        <p:spPr>
          <a:xfrm>
            <a:off x="4177633" y="1650408"/>
            <a:ext cx="0" cy="563457"/>
          </a:xfrm>
          <a:prstGeom prst="straightConnector1">
            <a:avLst/>
          </a:prstGeom>
          <a:ln w="22225">
            <a:solidFill>
              <a:srgbClr val="FF00FF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eck 34"/>
          <p:cNvSpPr/>
          <p:nvPr/>
        </p:nvSpPr>
        <p:spPr bwMode="auto">
          <a:xfrm>
            <a:off x="7294282" y="2213866"/>
            <a:ext cx="1418178" cy="184520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de-DE"/>
          </a:p>
        </p:txBody>
      </p:sp>
      <p:cxnSp>
        <p:nvCxnSpPr>
          <p:cNvPr id="37" name="Gerade Verbindung mit Pfeil 36"/>
          <p:cNvCxnSpPr/>
          <p:nvPr/>
        </p:nvCxnSpPr>
        <p:spPr>
          <a:xfrm>
            <a:off x="6500843" y="3417248"/>
            <a:ext cx="793439" cy="0"/>
          </a:xfrm>
          <a:prstGeom prst="straightConnector1">
            <a:avLst/>
          </a:prstGeom>
          <a:ln w="22225">
            <a:solidFill>
              <a:srgbClr val="FF00FF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7302859" y="2258870"/>
            <a:ext cx="1449436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/>
              <a:t>Leitbild</a:t>
            </a:r>
            <a:br>
              <a:rPr lang="de-DE" sz="2000" dirty="0"/>
            </a:br>
            <a:r>
              <a:rPr lang="de-DE" dirty="0">
                <a:latin typeface="Arial Narrow" panose="020B0606020202030204" pitchFamily="34" charset="0"/>
              </a:rPr>
              <a:t>einer </a:t>
            </a:r>
            <a:br>
              <a:rPr lang="de-DE" dirty="0">
                <a:latin typeface="Arial Narrow" panose="020B0606020202030204" pitchFamily="34" charset="0"/>
              </a:rPr>
            </a:br>
            <a:r>
              <a:rPr lang="de-DE" dirty="0">
                <a:latin typeface="Arial Narrow" panose="020B0606020202030204" pitchFamily="34" charset="0"/>
              </a:rPr>
              <a:t>nachhaltigen </a:t>
            </a:r>
            <a:br>
              <a:rPr lang="de-DE" dirty="0">
                <a:latin typeface="Arial Narrow" panose="020B0606020202030204" pitchFamily="34" charset="0"/>
              </a:rPr>
            </a:br>
            <a:r>
              <a:rPr lang="de-DE" dirty="0">
                <a:latin typeface="Arial Narrow" panose="020B0606020202030204" pitchFamily="34" charset="0"/>
              </a:rPr>
              <a:t>Energie- und </a:t>
            </a:r>
            <a:br>
              <a:rPr lang="de-DE" dirty="0">
                <a:latin typeface="Arial Narrow" panose="020B0606020202030204" pitchFamily="34" charset="0"/>
              </a:rPr>
            </a:br>
            <a:r>
              <a:rPr lang="de-DE" dirty="0">
                <a:latin typeface="Arial Narrow" panose="020B0606020202030204" pitchFamily="34" charset="0"/>
              </a:rPr>
              <a:t>Klimapolitik für</a:t>
            </a:r>
            <a:br>
              <a:rPr lang="de-DE" dirty="0">
                <a:latin typeface="Arial Narrow" panose="020B0606020202030204" pitchFamily="34" charset="0"/>
              </a:rPr>
            </a:br>
            <a:r>
              <a:rPr lang="de-DE" dirty="0">
                <a:latin typeface="Arial Narrow" panose="020B0606020202030204" pitchFamily="34" charset="0"/>
              </a:rPr>
              <a:t>Niedersachsen</a:t>
            </a:r>
            <a:br>
              <a:rPr lang="de-DE" dirty="0">
                <a:latin typeface="Arial Narrow" panose="020B0606020202030204" pitchFamily="34" charset="0"/>
              </a:rPr>
            </a:br>
            <a:endParaRPr lang="de-DE" sz="2400" dirty="0">
              <a:latin typeface="Arial Narrow" panose="020B0606020202030204" pitchFamily="34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341530" y="6392361"/>
            <a:ext cx="824443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de-DE"/>
            </a:defPPr>
            <a:lvl1pPr eaLnBrk="1" hangingPunct="1">
              <a:buFontTx/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cs typeface="Arial" charset="0"/>
              </a:defRPr>
            </a:lvl9pPr>
          </a:lstStyle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*) siehe: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https://noa.gwlb.de/receive/mir_mods_00001117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cxnSp>
        <p:nvCxnSpPr>
          <p:cNvPr id="41" name="Gerade Verbindung mit Pfeil 40"/>
          <p:cNvCxnSpPr/>
          <p:nvPr/>
        </p:nvCxnSpPr>
        <p:spPr>
          <a:xfrm>
            <a:off x="9972425" y="1667506"/>
            <a:ext cx="0" cy="360040"/>
          </a:xfrm>
          <a:prstGeom prst="straightConnector1">
            <a:avLst/>
          </a:prstGeom>
          <a:ln w="22225">
            <a:solidFill>
              <a:srgbClr val="FF00FF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uppieren 42"/>
          <p:cNvGrpSpPr/>
          <p:nvPr/>
        </p:nvGrpSpPr>
        <p:grpSpPr>
          <a:xfrm>
            <a:off x="740203" y="5409220"/>
            <a:ext cx="6210690" cy="945105"/>
            <a:chOff x="740203" y="5342607"/>
            <a:chExt cx="6210690" cy="945105"/>
          </a:xfrm>
        </p:grpSpPr>
        <p:sp>
          <p:nvSpPr>
            <p:cNvPr id="44" name="Abgerundetes Rechteck 43"/>
            <p:cNvSpPr/>
            <p:nvPr/>
          </p:nvSpPr>
          <p:spPr bwMode="auto">
            <a:xfrm>
              <a:off x="740203" y="5342607"/>
              <a:ext cx="6210690" cy="945105"/>
            </a:xfrm>
            <a:prstGeom prst="roundRect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chemeClr val="bg2"/>
              </a:solidFill>
              <a:prstDash val="solid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de-DE" dirty="0"/>
            </a:p>
          </p:txBody>
        </p:sp>
        <p:sp>
          <p:nvSpPr>
            <p:cNvPr id="45" name="Rechteck 44"/>
            <p:cNvSpPr/>
            <p:nvPr/>
          </p:nvSpPr>
          <p:spPr bwMode="auto">
            <a:xfrm>
              <a:off x="926596" y="5769261"/>
              <a:ext cx="5850650" cy="468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de-DE"/>
            </a:p>
          </p:txBody>
        </p:sp>
        <p:sp>
          <p:nvSpPr>
            <p:cNvPr id="46" name="Textfeld 45"/>
            <p:cNvSpPr txBox="1"/>
            <p:nvPr/>
          </p:nvSpPr>
          <p:spPr>
            <a:xfrm>
              <a:off x="1055238" y="5409220"/>
              <a:ext cx="5840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Gutachter-Konsortium</a:t>
              </a:r>
              <a:r>
                <a:rPr lang="de-DE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Leitung Prof. Dr-Ing. Faulstich</a:t>
              </a:r>
            </a:p>
          </p:txBody>
        </p:sp>
        <p:pic>
          <p:nvPicPr>
            <p:cNvPr id="47" name="Picture 8" descr="http://forschungregion.de/media/Netzwerk/Logos/CUTEC_Logo_mit_Info_150px.jp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0211"/>
            <a:stretch/>
          </p:blipFill>
          <p:spPr bwMode="auto">
            <a:xfrm>
              <a:off x="1106615" y="5888326"/>
              <a:ext cx="983738" cy="330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2" descr="http://www.dailygreen.de/wp-content/uploads/2010/06/efzn.jpg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31740" y="5814265"/>
              <a:ext cx="951769" cy="346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4" descr="http://www.umwelt.uni-hannover.de/fileadmin/site-templates/header/iup_logo_trans.png"/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67523" y="5796000"/>
              <a:ext cx="409522" cy="421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6" descr="http://jobs.zeit.de/image-upload/wolfenbuettel_logo_0.gif"/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5927" b="-6358"/>
            <a:stretch/>
          </p:blipFill>
          <p:spPr bwMode="auto">
            <a:xfrm>
              <a:off x="3401870" y="5818753"/>
              <a:ext cx="986793" cy="415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Rechteck 50"/>
            <p:cNvSpPr/>
            <p:nvPr/>
          </p:nvSpPr>
          <p:spPr bwMode="auto">
            <a:xfrm>
              <a:off x="3851920" y="5949280"/>
              <a:ext cx="607393" cy="262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de-DE"/>
            </a:p>
          </p:txBody>
        </p:sp>
        <p:pic>
          <p:nvPicPr>
            <p:cNvPr id="52" name="Picture 6"/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92180" y="5795999"/>
              <a:ext cx="450054" cy="421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4"/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171727" y="5810886"/>
              <a:ext cx="840433" cy="408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Rechteck 53"/>
            <p:cNvSpPr/>
            <p:nvPr/>
          </p:nvSpPr>
          <p:spPr bwMode="auto">
            <a:xfrm>
              <a:off x="5624826" y="6160782"/>
              <a:ext cx="387334" cy="58528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de-DE"/>
            </a:p>
          </p:txBody>
        </p:sp>
      </p:grpSp>
      <p:pic>
        <p:nvPicPr>
          <p:cNvPr id="55" name="Grafik 5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824" y="1062960"/>
            <a:ext cx="753458" cy="864000"/>
          </a:xfrm>
          <a:prstGeom prst="rect">
            <a:avLst/>
          </a:prstGeom>
        </p:spPr>
      </p:pic>
      <p:sp>
        <p:nvSpPr>
          <p:cNvPr id="56" name="Textfeld 55"/>
          <p:cNvSpPr txBox="1"/>
          <p:nvPr/>
        </p:nvSpPr>
        <p:spPr>
          <a:xfrm>
            <a:off x="1407725" y="1806909"/>
            <a:ext cx="5709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…lädt 50 Vertreter aus Wissenschaft, Wirtschaft, Verbänden:</a:t>
            </a:r>
          </a:p>
        </p:txBody>
      </p:sp>
      <p:sp>
        <p:nvSpPr>
          <p:cNvPr id="57" name="Textfeld 56"/>
          <p:cNvSpPr txBox="1"/>
          <p:nvPr/>
        </p:nvSpPr>
        <p:spPr>
          <a:xfrm rot="19882624">
            <a:off x="4407269" y="3644831"/>
            <a:ext cx="2087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Runder Tisch</a:t>
            </a:r>
          </a:p>
          <a:p>
            <a:pPr algn="ctr"/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Energiewende 2050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8" name="Text Box 4"/>
          <p:cNvSpPr txBox="1">
            <a:spLocks noChangeArrowheads="1"/>
          </p:cNvSpPr>
          <p:nvPr/>
        </p:nvSpPr>
        <p:spPr bwMode="auto">
          <a:xfrm rot="-5400000">
            <a:off x="7358280" y="4522392"/>
            <a:ext cx="336983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dirty="0">
                <a:solidFill>
                  <a:schemeClr val="bg1">
                    <a:lumMod val="75000"/>
                  </a:schemeClr>
                </a:solidFill>
              </a:rPr>
              <a:t>Folienkonzept: Hans-Heinrich Schmidt-Kanefendt 2016   (RuT190506)</a:t>
            </a:r>
          </a:p>
        </p:txBody>
      </p:sp>
    </p:spTree>
    <p:extLst>
      <p:ext uri="{BB962C8B-B14F-4D97-AF65-F5344CB8AC3E}">
        <p14:creationId xmlns:p14="http://schemas.microsoft.com/office/powerpoint/2010/main" val="2031715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25" grpId="0" animBg="1"/>
      <p:bldP spid="31" grpId="0"/>
      <p:bldP spid="32" grpId="0" animBg="1"/>
      <p:bldP spid="35" grpId="0" animBg="1"/>
      <p:bldP spid="38" grpId="0"/>
      <p:bldP spid="56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rafik 97">
            <a:extLst>
              <a:ext uri="{FF2B5EF4-FFF2-40B4-BE49-F238E27FC236}">
                <a16:creationId xmlns:a16="http://schemas.microsoft.com/office/drawing/2014/main" id="{01F36AE0-8767-DA15-EB0D-67A671EF74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67" r="43003"/>
          <a:stretch/>
        </p:blipFill>
        <p:spPr>
          <a:xfrm>
            <a:off x="3758401" y="950400"/>
            <a:ext cx="866668" cy="558447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BF049C9-5268-0704-AB76-FF25CD2E13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38" r="7232"/>
          <a:stretch/>
        </p:blipFill>
        <p:spPr>
          <a:xfrm>
            <a:off x="3739790" y="949865"/>
            <a:ext cx="1625221" cy="5584479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39053" y="167076"/>
            <a:ext cx="8364355" cy="458750"/>
          </a:xfrm>
        </p:spPr>
        <p:txBody>
          <a:bodyPr>
            <a:normAutofit/>
          </a:bodyPr>
          <a:lstStyle/>
          <a:p>
            <a:r>
              <a:rPr lang="de-DE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Runder Tisch Energiewende 2050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41529" y="6625697"/>
            <a:ext cx="3151825" cy="232303"/>
          </a:xfrm>
        </p:spPr>
        <p:txBody>
          <a:bodyPr/>
          <a:lstStyle/>
          <a:p>
            <a:r>
              <a:rPr lang="de-DE"/>
              <a:t>Hans.-H. Schmidt-Kanefendt, 16.06.2022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0963" y="6610350"/>
            <a:ext cx="3954462" cy="276911"/>
          </a:xfrm>
        </p:spPr>
        <p:txBody>
          <a:bodyPr/>
          <a:lstStyle/>
          <a:p>
            <a:r>
              <a:rPr lang="de-DE"/>
              <a:t>Nds. 100% Erneuerbar - Ziel&amp;Weg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668870" y="6643160"/>
            <a:ext cx="2133600" cy="214840"/>
          </a:xfrm>
        </p:spPr>
        <p:txBody>
          <a:bodyPr/>
          <a:lstStyle/>
          <a:p>
            <a:fld id="{33E7F5EA-B8BB-45F1-BDFC-E98F46274332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343" name="Text Box 4"/>
          <p:cNvSpPr txBox="1">
            <a:spLocks noChangeArrowheads="1"/>
          </p:cNvSpPr>
          <p:nvPr/>
        </p:nvSpPr>
        <p:spPr bwMode="auto">
          <a:xfrm rot="16200000">
            <a:off x="7509213" y="5110563"/>
            <a:ext cx="300114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de-DE" altLang="de-DE" sz="800" dirty="0">
                <a:solidFill>
                  <a:schemeClr val="bg1">
                    <a:lumMod val="75000"/>
                  </a:schemeClr>
                </a:solidFill>
              </a:rPr>
              <a:t>Folienkonzept: H. Schmidt-Kanefendt 2020 (RT-Cock220610)</a:t>
            </a:r>
          </a:p>
        </p:txBody>
      </p: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58D3563F-B600-40A8-AE64-73B6B9C9DE00}"/>
              </a:ext>
            </a:extLst>
          </p:cNvPr>
          <p:cNvGrpSpPr>
            <a:grpSpLocks noChangeAspect="1"/>
          </p:cNvGrpSpPr>
          <p:nvPr/>
        </p:nvGrpSpPr>
        <p:grpSpPr>
          <a:xfrm>
            <a:off x="431540" y="4813552"/>
            <a:ext cx="1076824" cy="776542"/>
            <a:chOff x="0" y="0"/>
            <a:chExt cx="787901" cy="540000"/>
          </a:xfrm>
        </p:grpSpPr>
        <p:sp>
          <p:nvSpPr>
            <p:cNvPr id="49" name="Rechteck 48">
              <a:extLst>
                <a:ext uri="{FF2B5EF4-FFF2-40B4-BE49-F238E27FC236}">
                  <a16:creationId xmlns:a16="http://schemas.microsoft.com/office/drawing/2014/main" id="{7CFA161F-CB74-41BF-BD22-B059E8B8ECF3}"/>
                </a:ext>
              </a:extLst>
            </p:cNvPr>
            <p:cNvSpPr/>
            <p:nvPr/>
          </p:nvSpPr>
          <p:spPr>
            <a:xfrm>
              <a:off x="0" y="0"/>
              <a:ext cx="787901" cy="5400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7E199886-E523-4FF4-BA06-C09C061346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894" y="57913"/>
              <a:ext cx="656585" cy="410365"/>
            </a:xfrm>
            <a:prstGeom prst="rect">
              <a:avLst/>
            </a:prstGeom>
            <a:ln w="12700">
              <a:solidFill>
                <a:sysClr val="window" lastClr="FFFFFF"/>
              </a:solidFill>
            </a:ln>
          </p:spPr>
        </p:pic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C84D6714-DDAB-4175-9323-8932C5BED0A8}"/>
              </a:ext>
            </a:extLst>
          </p:cNvPr>
          <p:cNvGrpSpPr/>
          <p:nvPr/>
        </p:nvGrpSpPr>
        <p:grpSpPr>
          <a:xfrm>
            <a:off x="431540" y="3958457"/>
            <a:ext cx="1076825" cy="776541"/>
            <a:chOff x="0" y="0"/>
            <a:chExt cx="1080000" cy="777600"/>
          </a:xfrm>
        </p:grpSpPr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14EBB3F6-C831-49E2-A3D9-D1B71BFB764C}"/>
                </a:ext>
              </a:extLst>
            </p:cNvPr>
            <p:cNvSpPr/>
            <p:nvPr/>
          </p:nvSpPr>
          <p:spPr>
            <a:xfrm>
              <a:off x="0" y="0"/>
              <a:ext cx="1080000" cy="777600"/>
            </a:xfrm>
            <a:prstGeom prst="rect">
              <a:avLst/>
            </a:prstGeom>
            <a:solidFill>
              <a:srgbClr val="C4A68E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03D0BC9D-BFEC-4EAB-94F3-7F6F527BA04A}"/>
                </a:ext>
              </a:extLst>
            </p:cNvPr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86" y="117104"/>
              <a:ext cx="900000" cy="540000"/>
            </a:xfrm>
            <a:prstGeom prst="rect">
              <a:avLst/>
            </a:prstGeom>
            <a:ln>
              <a:solidFill>
                <a:sysClr val="window" lastClr="FFFFFF"/>
              </a:solidFill>
            </a:ln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0070A210-A33F-45AE-A66C-8B3366784928}"/>
              </a:ext>
            </a:extLst>
          </p:cNvPr>
          <p:cNvGrpSpPr>
            <a:grpSpLocks noChangeAspect="1"/>
          </p:cNvGrpSpPr>
          <p:nvPr/>
        </p:nvGrpSpPr>
        <p:grpSpPr>
          <a:xfrm>
            <a:off x="431540" y="3103362"/>
            <a:ext cx="1076825" cy="776542"/>
            <a:chOff x="0" y="0"/>
            <a:chExt cx="1349998" cy="972000"/>
          </a:xfrm>
        </p:grpSpPr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id="{DF5C3D70-64FF-4581-8D65-CD43369688DA}"/>
                </a:ext>
              </a:extLst>
            </p:cNvPr>
            <p:cNvSpPr/>
            <p:nvPr/>
          </p:nvSpPr>
          <p:spPr>
            <a:xfrm>
              <a:off x="0" y="0"/>
              <a:ext cx="1349998" cy="972000"/>
            </a:xfrm>
            <a:prstGeom prst="rect">
              <a:avLst/>
            </a:prstGeom>
            <a:solidFill>
              <a:srgbClr val="FAC090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56" name="Picture 3">
              <a:extLst>
                <a:ext uri="{FF2B5EF4-FFF2-40B4-BE49-F238E27FC236}">
                  <a16:creationId xmlns:a16="http://schemas.microsoft.com/office/drawing/2014/main" id="{EEE950CC-0D9D-4B4E-AE63-19947AF7A1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7" t="12430" r="8747"/>
            <a:stretch/>
          </p:blipFill>
          <p:spPr bwMode="auto">
            <a:xfrm>
              <a:off x="120044" y="132569"/>
              <a:ext cx="1124999" cy="718340"/>
            </a:xfrm>
            <a:prstGeom prst="rect">
              <a:avLst/>
            </a:prstGeom>
            <a:noFill/>
            <a:ln w="12700">
              <a:solidFill>
                <a:srgbClr val="FFFF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840855D8-438A-4717-9B60-B0B995B1ED85}"/>
              </a:ext>
            </a:extLst>
          </p:cNvPr>
          <p:cNvGrpSpPr/>
          <p:nvPr/>
        </p:nvGrpSpPr>
        <p:grpSpPr>
          <a:xfrm>
            <a:off x="431540" y="2248267"/>
            <a:ext cx="1080000" cy="773364"/>
            <a:chOff x="0" y="0"/>
            <a:chExt cx="1080000" cy="777597"/>
          </a:xfrm>
        </p:grpSpPr>
        <p:sp>
          <p:nvSpPr>
            <p:cNvPr id="58" name="Rechteck 57">
              <a:extLst>
                <a:ext uri="{FF2B5EF4-FFF2-40B4-BE49-F238E27FC236}">
                  <a16:creationId xmlns:a16="http://schemas.microsoft.com/office/drawing/2014/main" id="{8F912E22-99D8-4DC6-877B-D278ED20AB82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1080000" cy="777597"/>
            </a:xfrm>
            <a:prstGeom prst="rect">
              <a:avLst/>
            </a:prstGeom>
            <a:solidFill>
              <a:srgbClr val="D89290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59" name="Picture 2">
              <a:extLst>
                <a:ext uri="{FF2B5EF4-FFF2-40B4-BE49-F238E27FC236}">
                  <a16:creationId xmlns:a16="http://schemas.microsoft.com/office/drawing/2014/main" id="{8662D26D-2875-4E16-A434-A83A72C7B1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33" y="84090"/>
              <a:ext cx="900000" cy="603111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5D4EABA7-6171-40E7-91A0-E3B0D17D4E7E}"/>
              </a:ext>
            </a:extLst>
          </p:cNvPr>
          <p:cNvGrpSpPr>
            <a:grpSpLocks noChangeAspect="1"/>
          </p:cNvGrpSpPr>
          <p:nvPr/>
        </p:nvGrpSpPr>
        <p:grpSpPr>
          <a:xfrm>
            <a:off x="431540" y="1393172"/>
            <a:ext cx="1076825" cy="778032"/>
            <a:chOff x="0" y="0"/>
            <a:chExt cx="1272213" cy="910270"/>
          </a:xfrm>
        </p:grpSpPr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82C32BB1-4994-4CF2-B434-EA370720C9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1272213" cy="910270"/>
            </a:xfrm>
            <a:prstGeom prst="rect">
              <a:avLst/>
            </a:prstGeom>
            <a:solidFill>
              <a:srgbClr val="93CDDD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62" name="Picture 3">
              <a:extLst>
                <a:ext uri="{FF2B5EF4-FFF2-40B4-BE49-F238E27FC236}">
                  <a16:creationId xmlns:a16="http://schemas.microsoft.com/office/drawing/2014/main" id="{5C512E1A-AB9B-4C10-98F8-81EABBE94D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34" y="103755"/>
              <a:ext cx="1060178" cy="729652"/>
            </a:xfrm>
            <a:prstGeom prst="rect">
              <a:avLst/>
            </a:prstGeom>
            <a:noFill/>
            <a:ln w="12700">
              <a:solidFill>
                <a:srgbClr val="FFFF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D330715A-FF7A-4256-A4E1-C06A2462C6EE}"/>
              </a:ext>
            </a:extLst>
          </p:cNvPr>
          <p:cNvGrpSpPr>
            <a:grpSpLocks noChangeAspect="1"/>
          </p:cNvGrpSpPr>
          <p:nvPr/>
        </p:nvGrpSpPr>
        <p:grpSpPr>
          <a:xfrm>
            <a:off x="431540" y="5758657"/>
            <a:ext cx="1073923" cy="775688"/>
            <a:chOff x="0" y="0"/>
            <a:chExt cx="1272534" cy="911249"/>
          </a:xfrm>
        </p:grpSpPr>
        <p:sp>
          <p:nvSpPr>
            <p:cNvPr id="64" name="Rechteck 63">
              <a:extLst>
                <a:ext uri="{FF2B5EF4-FFF2-40B4-BE49-F238E27FC236}">
                  <a16:creationId xmlns:a16="http://schemas.microsoft.com/office/drawing/2014/main" id="{62CA8F0F-45A0-406B-B7B7-D55C0DB941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1272212" cy="911249"/>
            </a:xfrm>
            <a:prstGeom prst="rect">
              <a:avLst/>
            </a:prstGeom>
            <a:solidFill>
              <a:srgbClr val="EBF0DC">
                <a:alpha val="81961"/>
              </a:srgb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ABEFE6D0-B9B7-4C34-8B39-9054EECCEB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34" t="58878" r="9224"/>
            <a:stretch/>
          </p:blipFill>
          <p:spPr>
            <a:xfrm>
              <a:off x="42729" y="233014"/>
              <a:ext cx="1229805" cy="466058"/>
            </a:xfrm>
            <a:prstGeom prst="rect">
              <a:avLst/>
            </a:prstGeom>
            <a:ln w="22225">
              <a:noFill/>
            </a:ln>
          </p:spPr>
        </p:pic>
      </p:grpSp>
      <p:sp>
        <p:nvSpPr>
          <p:cNvPr id="29" name="Rechteck 28">
            <a:extLst>
              <a:ext uri="{FF2B5EF4-FFF2-40B4-BE49-F238E27FC236}">
                <a16:creationId xmlns:a16="http://schemas.microsoft.com/office/drawing/2014/main" id="{A901D7C8-01DE-49FF-8981-3E88643E0352}"/>
              </a:ext>
            </a:extLst>
          </p:cNvPr>
          <p:cNvSpPr/>
          <p:nvPr/>
        </p:nvSpPr>
        <p:spPr>
          <a:xfrm>
            <a:off x="296525" y="920112"/>
            <a:ext cx="3747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A. 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Wieviel werden wir noch brauchen? 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86DEE134-385E-408A-9F30-8B5D2AF052FC}"/>
              </a:ext>
            </a:extLst>
          </p:cNvPr>
          <p:cNvSpPr/>
          <p:nvPr/>
        </p:nvSpPr>
        <p:spPr>
          <a:xfrm>
            <a:off x="5450932" y="923576"/>
            <a:ext cx="2709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B. Wo soll es herkommen?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73" name="Gerader Verbinder 72">
            <a:extLst>
              <a:ext uri="{FF2B5EF4-FFF2-40B4-BE49-F238E27FC236}">
                <a16:creationId xmlns:a16="http://schemas.microsoft.com/office/drawing/2014/main" id="{FD481F59-C30D-4944-9A24-339331355C55}"/>
              </a:ext>
            </a:extLst>
          </p:cNvPr>
          <p:cNvCxnSpPr>
            <a:cxnSpLocks/>
          </p:cNvCxnSpPr>
          <p:nvPr/>
        </p:nvCxnSpPr>
        <p:spPr>
          <a:xfrm>
            <a:off x="4653365" y="932700"/>
            <a:ext cx="17458" cy="5366016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18E64150-3E1F-4EBD-8E11-A981AFF0917F}"/>
              </a:ext>
            </a:extLst>
          </p:cNvPr>
          <p:cNvGrpSpPr/>
          <p:nvPr/>
        </p:nvGrpSpPr>
        <p:grpSpPr>
          <a:xfrm>
            <a:off x="5597784" y="1381646"/>
            <a:ext cx="1091973" cy="832219"/>
            <a:chOff x="5220000" y="1381646"/>
            <a:chExt cx="1091973" cy="832219"/>
          </a:xfrm>
        </p:grpSpPr>
        <p:sp>
          <p:nvSpPr>
            <p:cNvPr id="128" name="Rechteck 127">
              <a:extLst>
                <a:ext uri="{FF2B5EF4-FFF2-40B4-BE49-F238E27FC236}">
                  <a16:creationId xmlns:a16="http://schemas.microsoft.com/office/drawing/2014/main" id="{D8D9353C-F098-4737-A76E-B0477D79A317}"/>
                </a:ext>
              </a:extLst>
            </p:cNvPr>
            <p:cNvSpPr/>
            <p:nvPr/>
          </p:nvSpPr>
          <p:spPr>
            <a:xfrm>
              <a:off x="5220000" y="1383126"/>
              <a:ext cx="1091973" cy="79199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9" name="Grafik 128">
              <a:extLst>
                <a:ext uri="{FF2B5EF4-FFF2-40B4-BE49-F238E27FC236}">
                  <a16:creationId xmlns:a16="http://schemas.microsoft.com/office/drawing/2014/main" id="{ABA917A2-689E-4B6D-8E40-1890CED376DE}"/>
                </a:ext>
              </a:extLst>
            </p:cNvPr>
            <p:cNvPicPr>
              <a:picLocks/>
            </p:cNvPicPr>
            <p:nvPr/>
          </p:nvPicPr>
          <p:blipFill rotWithShape="1"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4224"/>
                      </a14:imgEffect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10000" y="1481010"/>
              <a:ext cx="900000" cy="612000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  <p:grpSp>
          <p:nvGrpSpPr>
            <p:cNvPr id="102" name="Gruppieren 101">
              <a:extLst>
                <a:ext uri="{FF2B5EF4-FFF2-40B4-BE49-F238E27FC236}">
                  <a16:creationId xmlns:a16="http://schemas.microsoft.com/office/drawing/2014/main" id="{9D332565-7C16-44B2-9FE5-A342124C0AF7}"/>
                </a:ext>
              </a:extLst>
            </p:cNvPr>
            <p:cNvGrpSpPr/>
            <p:nvPr/>
          </p:nvGrpSpPr>
          <p:grpSpPr>
            <a:xfrm>
              <a:off x="5282064" y="1381646"/>
              <a:ext cx="973955" cy="832219"/>
              <a:chOff x="26376" y="50491"/>
              <a:chExt cx="1040804" cy="984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26" name="Freihand 125">
                    <a:extLst>
                      <a:ext uri="{FF2B5EF4-FFF2-40B4-BE49-F238E27FC236}">
                        <a16:creationId xmlns:a16="http://schemas.microsoft.com/office/drawing/2014/main" id="{078D9EC3-D4F6-40E0-AAA7-F5A327B052B8}"/>
                      </a:ext>
                    </a:extLst>
                  </p14:cNvPr>
                  <p14:cNvContentPartPr/>
                  <p14:nvPr/>
                </p14:nvContentPartPr>
                <p14:xfrm>
                  <a:off x="26376" y="57232"/>
                  <a:ext cx="963360" cy="963360"/>
                </p14:xfrm>
              </p:contentPart>
            </mc:Choice>
            <mc:Fallback xmlns="">
              <p:pic>
                <p:nvPicPr>
                  <p:cNvPr id="126" name="Freihand 125">
                    <a:extLst>
                      <a:ext uri="{FF2B5EF4-FFF2-40B4-BE49-F238E27FC236}">
                        <a16:creationId xmlns:a16="http://schemas.microsoft.com/office/drawing/2014/main" id="{078D9EC3-D4F6-40E0-AAA7-F5A327B052B8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7140" y="14643"/>
                    <a:ext cx="1001448" cy="10481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27" name="Freihand 126">
                    <a:extLst>
                      <a:ext uri="{FF2B5EF4-FFF2-40B4-BE49-F238E27FC236}">
                        <a16:creationId xmlns:a16="http://schemas.microsoft.com/office/drawing/2014/main" id="{49D4D381-E1CC-40C2-99B8-1E66AEB6AC4E}"/>
                      </a:ext>
                    </a:extLst>
                  </p14:cNvPr>
                  <p14:cNvContentPartPr/>
                  <p14:nvPr/>
                </p14:nvContentPartPr>
                <p14:xfrm>
                  <a:off x="82220" y="50491"/>
                  <a:ext cx="984960" cy="984960"/>
                </p14:xfrm>
              </p:contentPart>
            </mc:Choice>
            <mc:Fallback xmlns="">
              <p:pic>
                <p:nvPicPr>
                  <p:cNvPr id="127" name="Freihand 126">
                    <a:extLst>
                      <a:ext uri="{FF2B5EF4-FFF2-40B4-BE49-F238E27FC236}">
                        <a16:creationId xmlns:a16="http://schemas.microsoft.com/office/drawing/2014/main" id="{49D4D381-E1CC-40C2-99B8-1E66AEB6AC4E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62990" y="7889"/>
                    <a:ext cx="1023035" cy="1069738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EB940334-28C1-45E4-9F5B-78293ADD5425}"/>
              </a:ext>
            </a:extLst>
          </p:cNvPr>
          <p:cNvGrpSpPr/>
          <p:nvPr/>
        </p:nvGrpSpPr>
        <p:grpSpPr>
          <a:xfrm>
            <a:off x="5597784" y="2258870"/>
            <a:ext cx="1091973" cy="782589"/>
            <a:chOff x="19050" y="1191078"/>
            <a:chExt cx="1085623" cy="777600"/>
          </a:xfrm>
        </p:grpSpPr>
        <p:sp>
          <p:nvSpPr>
            <p:cNvPr id="122" name="Rechteck 121">
              <a:extLst>
                <a:ext uri="{FF2B5EF4-FFF2-40B4-BE49-F238E27FC236}">
                  <a16:creationId xmlns:a16="http://schemas.microsoft.com/office/drawing/2014/main" id="{08DE6A9B-2DCC-457D-8731-11F3AE9F1C1C}"/>
                </a:ext>
              </a:extLst>
            </p:cNvPr>
            <p:cNvSpPr/>
            <p:nvPr/>
          </p:nvSpPr>
          <p:spPr>
            <a:xfrm>
              <a:off x="19050" y="1191078"/>
              <a:ext cx="1085623" cy="777600"/>
            </a:xfrm>
            <a:prstGeom prst="rect">
              <a:avLst/>
            </a:prstGeom>
            <a:solidFill>
              <a:srgbClr val="5EF8FC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3" name="Rechteck 122">
              <a:extLst>
                <a:ext uri="{FF2B5EF4-FFF2-40B4-BE49-F238E27FC236}">
                  <a16:creationId xmlns:a16="http://schemas.microsoft.com/office/drawing/2014/main" id="{BA3C73AF-429A-4B5F-A7C5-F2C30C787B0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4346" y="1293585"/>
              <a:ext cx="864000" cy="576000"/>
            </a:xfrm>
            <a:prstGeom prst="rect">
              <a:avLst/>
            </a:prstGeom>
            <a:blipFill dpi="0" rotWithShape="1">
              <a:blip r:embed="rId17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endParaRPr lang="de-DE" altLang="de-DE" sz="1800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EA4CE370-B157-4489-9F5D-02128094E3B8}"/>
              </a:ext>
            </a:extLst>
          </p:cNvPr>
          <p:cNvGrpSpPr/>
          <p:nvPr/>
        </p:nvGrpSpPr>
        <p:grpSpPr>
          <a:xfrm>
            <a:off x="5597784" y="3113965"/>
            <a:ext cx="1091973" cy="779414"/>
            <a:chOff x="9525" y="2162628"/>
            <a:chExt cx="1085623" cy="777600"/>
          </a:xfrm>
        </p:grpSpPr>
        <p:sp>
          <p:nvSpPr>
            <p:cNvPr id="120" name="Rechteck 119">
              <a:extLst>
                <a:ext uri="{FF2B5EF4-FFF2-40B4-BE49-F238E27FC236}">
                  <a16:creationId xmlns:a16="http://schemas.microsoft.com/office/drawing/2014/main" id="{BC0BE264-F449-441B-956E-599BD6484D06}"/>
                </a:ext>
              </a:extLst>
            </p:cNvPr>
            <p:cNvSpPr/>
            <p:nvPr/>
          </p:nvSpPr>
          <p:spPr>
            <a:xfrm>
              <a:off x="9525" y="2162628"/>
              <a:ext cx="1085623" cy="7776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1" name="Rechteck 120">
              <a:extLst>
                <a:ext uri="{FF2B5EF4-FFF2-40B4-BE49-F238E27FC236}">
                  <a16:creationId xmlns:a16="http://schemas.microsoft.com/office/drawing/2014/main" id="{FF1EC13C-DB86-4FA3-9F9D-405AD842874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4820" y="2250407"/>
              <a:ext cx="864000" cy="576000"/>
            </a:xfrm>
            <a:prstGeom prst="rect">
              <a:avLst/>
            </a:prstGeom>
            <a:blipFill dpi="0" rotWithShape="1">
              <a:blip r:embed="rId19" cstate="screen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endParaRPr lang="de-DE" altLang="de-DE" sz="1800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04398B9-F551-45AD-BB87-2D96ADB710C6}"/>
              </a:ext>
            </a:extLst>
          </p:cNvPr>
          <p:cNvGrpSpPr/>
          <p:nvPr/>
        </p:nvGrpSpPr>
        <p:grpSpPr>
          <a:xfrm>
            <a:off x="5597784" y="3965875"/>
            <a:ext cx="1085623" cy="782589"/>
            <a:chOff x="5285551" y="3965875"/>
            <a:chExt cx="1085623" cy="782589"/>
          </a:xfrm>
        </p:grpSpPr>
        <p:sp>
          <p:nvSpPr>
            <p:cNvPr id="118" name="Rechteck 117">
              <a:extLst>
                <a:ext uri="{FF2B5EF4-FFF2-40B4-BE49-F238E27FC236}">
                  <a16:creationId xmlns:a16="http://schemas.microsoft.com/office/drawing/2014/main" id="{D95C995E-E5C0-4A26-B1C3-80EB159F15D5}"/>
                </a:ext>
              </a:extLst>
            </p:cNvPr>
            <p:cNvSpPr/>
            <p:nvPr/>
          </p:nvSpPr>
          <p:spPr>
            <a:xfrm>
              <a:off x="5285551" y="3965875"/>
              <a:ext cx="1085623" cy="782589"/>
            </a:xfrm>
            <a:prstGeom prst="rect">
              <a:avLst/>
            </a:prstGeom>
            <a:solidFill>
              <a:srgbClr val="669900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9" name="Rechteck 118">
              <a:extLst>
                <a:ext uri="{FF2B5EF4-FFF2-40B4-BE49-F238E27FC236}">
                  <a16:creationId xmlns:a16="http://schemas.microsoft.com/office/drawing/2014/main" id="{7F4C39D8-31BD-4B68-8650-82B83527517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94978" y="4063256"/>
              <a:ext cx="864000" cy="579696"/>
            </a:xfrm>
            <a:prstGeom prst="rect">
              <a:avLst/>
            </a:prstGeom>
            <a:blipFill dpi="0" rotWithShape="1">
              <a:blip r:embed="rId2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endParaRPr lang="de-DE" altLang="de-DE" sz="1800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8A6FBD7C-1F3B-4F3E-B526-9ADD23600620}"/>
              </a:ext>
            </a:extLst>
          </p:cNvPr>
          <p:cNvGrpSpPr/>
          <p:nvPr/>
        </p:nvGrpSpPr>
        <p:grpSpPr>
          <a:xfrm>
            <a:off x="5597784" y="4824155"/>
            <a:ext cx="1085623" cy="779414"/>
            <a:chOff x="22225" y="4058103"/>
            <a:chExt cx="1085623" cy="777600"/>
          </a:xfrm>
        </p:grpSpPr>
        <p:sp>
          <p:nvSpPr>
            <p:cNvPr id="116" name="Rechteck 115">
              <a:extLst>
                <a:ext uri="{FF2B5EF4-FFF2-40B4-BE49-F238E27FC236}">
                  <a16:creationId xmlns:a16="http://schemas.microsoft.com/office/drawing/2014/main" id="{69350D5E-8EFE-449D-B910-D64E71FD8CF5}"/>
                </a:ext>
              </a:extLst>
            </p:cNvPr>
            <p:cNvSpPr/>
            <p:nvPr/>
          </p:nvSpPr>
          <p:spPr>
            <a:xfrm>
              <a:off x="22225" y="4058103"/>
              <a:ext cx="1085623" cy="777600"/>
            </a:xfrm>
            <a:prstGeom prst="rect">
              <a:avLst/>
            </a:prstGeom>
            <a:solidFill>
              <a:srgbClr val="AB7A21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17" name="Grafik 116">
              <a:extLst>
                <a:ext uri="{FF2B5EF4-FFF2-40B4-BE49-F238E27FC236}">
                  <a16:creationId xmlns:a16="http://schemas.microsoft.com/office/drawing/2014/main" id="{2531DAAB-54DB-4158-8130-776FAB762C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42" t="14118" r="19746" b="25122"/>
            <a:stretch/>
          </p:blipFill>
          <p:spPr>
            <a:xfrm>
              <a:off x="136585" y="4155665"/>
              <a:ext cx="864000" cy="576000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3C6CCFC3-1AF5-4885-B463-EE80E43E7217}"/>
              </a:ext>
            </a:extLst>
          </p:cNvPr>
          <p:cNvGrpSpPr>
            <a:grpSpLocks noChangeAspect="1"/>
          </p:cNvGrpSpPr>
          <p:nvPr/>
        </p:nvGrpSpPr>
        <p:grpSpPr>
          <a:xfrm>
            <a:off x="5597784" y="5731747"/>
            <a:ext cx="1091973" cy="982618"/>
            <a:chOff x="0" y="5001078"/>
            <a:chExt cx="1085623" cy="973546"/>
          </a:xfrm>
        </p:grpSpPr>
        <p:sp>
          <p:nvSpPr>
            <p:cNvPr id="108" name="Rechteck 107">
              <a:extLst>
                <a:ext uri="{FF2B5EF4-FFF2-40B4-BE49-F238E27FC236}">
                  <a16:creationId xmlns:a16="http://schemas.microsoft.com/office/drawing/2014/main" id="{BA5E4F00-B843-423B-88C3-80B822FC207C}"/>
                </a:ext>
              </a:extLst>
            </p:cNvPr>
            <p:cNvSpPr/>
            <p:nvPr/>
          </p:nvSpPr>
          <p:spPr>
            <a:xfrm>
              <a:off x="0" y="5001078"/>
              <a:ext cx="1085623" cy="77042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  <a:p>
              <a:pPr algn="ctr">
                <a:defRPr/>
              </a:pPr>
              <a:endParaRPr lang="de-DE" sz="1000" b="1" kern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09" name="Gruppieren 108">
              <a:extLst>
                <a:ext uri="{FF2B5EF4-FFF2-40B4-BE49-F238E27FC236}">
                  <a16:creationId xmlns:a16="http://schemas.microsoft.com/office/drawing/2014/main" id="{2870EEC8-B936-48F3-BEA3-FF4CEED5632C}"/>
                </a:ext>
              </a:extLst>
            </p:cNvPr>
            <p:cNvGrpSpPr/>
            <p:nvPr/>
          </p:nvGrpSpPr>
          <p:grpSpPr>
            <a:xfrm>
              <a:off x="219584" y="5064866"/>
              <a:ext cx="680208" cy="909758"/>
              <a:chOff x="219584" y="5064866"/>
              <a:chExt cx="680208" cy="909758"/>
            </a:xfrm>
          </p:grpSpPr>
          <p:pic>
            <p:nvPicPr>
              <p:cNvPr id="110" name="Picture 2">
                <a:extLst>
                  <a:ext uri="{FF2B5EF4-FFF2-40B4-BE49-F238E27FC236}">
                    <a16:creationId xmlns:a16="http://schemas.microsoft.com/office/drawing/2014/main" id="{ABC889A3-7941-4717-8DF3-C3CFD3F8BB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584" y="5067017"/>
                <a:ext cx="652076" cy="6520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1" name="Bogen 110">
                <a:extLst>
                  <a:ext uri="{FF2B5EF4-FFF2-40B4-BE49-F238E27FC236}">
                    <a16:creationId xmlns:a16="http://schemas.microsoft.com/office/drawing/2014/main" id="{AD182170-98C1-4561-9E58-DB6E06BB95F2}"/>
                  </a:ext>
                </a:extLst>
              </p:cNvPr>
              <p:cNvSpPr/>
              <p:nvPr/>
            </p:nvSpPr>
            <p:spPr>
              <a:xfrm rot="17233521">
                <a:off x="287543" y="5441173"/>
                <a:ext cx="736306" cy="330595"/>
              </a:xfrm>
              <a:prstGeom prst="arc">
                <a:avLst>
                  <a:gd name="adj1" fmla="val 15263187"/>
                  <a:gd name="adj2" fmla="val 21491467"/>
                </a:avLst>
              </a:prstGeom>
              <a:ln w="25400">
                <a:solidFill>
                  <a:srgbClr val="C00000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/>
              </a:p>
            </p:txBody>
          </p:sp>
          <p:sp>
            <p:nvSpPr>
              <p:cNvPr id="112" name="Bogen 111">
                <a:extLst>
                  <a:ext uri="{FF2B5EF4-FFF2-40B4-BE49-F238E27FC236}">
                    <a16:creationId xmlns:a16="http://schemas.microsoft.com/office/drawing/2014/main" id="{1535C0DF-FB81-467B-AF30-2863E97C5E15}"/>
                  </a:ext>
                </a:extLst>
              </p:cNvPr>
              <p:cNvSpPr/>
              <p:nvPr/>
            </p:nvSpPr>
            <p:spPr>
              <a:xfrm rot="16789596" flipV="1">
                <a:off x="610306" y="5341783"/>
                <a:ext cx="246010" cy="52444"/>
              </a:xfrm>
              <a:prstGeom prst="arc">
                <a:avLst>
                  <a:gd name="adj1" fmla="val 12926845"/>
                  <a:gd name="adj2" fmla="val 0"/>
                </a:avLst>
              </a:prstGeom>
              <a:ln w="25400">
                <a:solidFill>
                  <a:srgbClr val="C00000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/>
              </a:p>
            </p:txBody>
          </p:sp>
          <p:sp>
            <p:nvSpPr>
              <p:cNvPr id="113" name="Bogen 112">
                <a:extLst>
                  <a:ext uri="{FF2B5EF4-FFF2-40B4-BE49-F238E27FC236}">
                    <a16:creationId xmlns:a16="http://schemas.microsoft.com/office/drawing/2014/main" id="{F1FF4A8D-8A87-49FB-A38D-2D530A092C3B}"/>
                  </a:ext>
                </a:extLst>
              </p:cNvPr>
              <p:cNvSpPr/>
              <p:nvPr/>
            </p:nvSpPr>
            <p:spPr>
              <a:xfrm rot="3605439">
                <a:off x="518766" y="5063536"/>
                <a:ext cx="241210" cy="243869"/>
              </a:xfrm>
              <a:prstGeom prst="arc">
                <a:avLst>
                  <a:gd name="adj1" fmla="val 11472059"/>
                  <a:gd name="adj2" fmla="val 19611265"/>
                </a:avLst>
              </a:prstGeom>
              <a:ln w="25400">
                <a:solidFill>
                  <a:srgbClr val="C00000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/>
              </a:p>
            </p:txBody>
          </p:sp>
          <p:sp>
            <p:nvSpPr>
              <p:cNvPr id="114" name="Bogen 113">
                <a:extLst>
                  <a:ext uri="{FF2B5EF4-FFF2-40B4-BE49-F238E27FC236}">
                    <a16:creationId xmlns:a16="http://schemas.microsoft.com/office/drawing/2014/main" id="{0C8E6767-969F-4E57-B469-83501D6A0F6A}"/>
                  </a:ext>
                </a:extLst>
              </p:cNvPr>
              <p:cNvSpPr/>
              <p:nvPr/>
            </p:nvSpPr>
            <p:spPr>
              <a:xfrm rot="10800000" flipV="1">
                <a:off x="713468" y="5237956"/>
                <a:ext cx="186324" cy="81316"/>
              </a:xfrm>
              <a:prstGeom prst="arc">
                <a:avLst>
                  <a:gd name="adj1" fmla="val 9003335"/>
                  <a:gd name="adj2" fmla="val 19850509"/>
                </a:avLst>
              </a:prstGeom>
              <a:ln w="25400">
                <a:solidFill>
                  <a:srgbClr val="C00000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/>
              </a:p>
            </p:txBody>
          </p:sp>
          <p:sp>
            <p:nvSpPr>
              <p:cNvPr id="115" name="Bogen 114">
                <a:extLst>
                  <a:ext uri="{FF2B5EF4-FFF2-40B4-BE49-F238E27FC236}">
                    <a16:creationId xmlns:a16="http://schemas.microsoft.com/office/drawing/2014/main" id="{F3345F50-9294-4235-9728-859664999218}"/>
                  </a:ext>
                </a:extLst>
              </p:cNvPr>
              <p:cNvSpPr/>
              <p:nvPr/>
            </p:nvSpPr>
            <p:spPr>
              <a:xfrm rot="386290">
                <a:off x="355793" y="5171464"/>
                <a:ext cx="421549" cy="212002"/>
              </a:xfrm>
              <a:prstGeom prst="arc">
                <a:avLst>
                  <a:gd name="adj1" fmla="val 10810019"/>
                  <a:gd name="adj2" fmla="val 20512869"/>
                </a:avLst>
              </a:prstGeom>
              <a:ln w="25400">
                <a:solidFill>
                  <a:srgbClr val="C00000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/>
              </a:p>
            </p:txBody>
          </p:sp>
        </p:grpSp>
      </p:grpSp>
      <p:sp>
        <p:nvSpPr>
          <p:cNvPr id="131" name="Textfeld 130">
            <a:extLst>
              <a:ext uri="{FF2B5EF4-FFF2-40B4-BE49-F238E27FC236}">
                <a16:creationId xmlns:a16="http://schemas.microsoft.com/office/drawing/2014/main" id="{33A1F858-E008-41D6-ACB3-31945CA5CF41}"/>
              </a:ext>
            </a:extLst>
          </p:cNvPr>
          <p:cNvSpPr txBox="1"/>
          <p:nvPr/>
        </p:nvSpPr>
        <p:spPr>
          <a:xfrm>
            <a:off x="6909346" y="1403775"/>
            <a:ext cx="1553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Fossile / atomare</a:t>
            </a:r>
            <a:br>
              <a:rPr lang="de-DE" sz="16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de-DE" sz="16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Brennstoffe</a:t>
            </a:r>
          </a:p>
        </p:txBody>
      </p:sp>
      <p:sp>
        <p:nvSpPr>
          <p:cNvPr id="132" name="Textfeld 131">
            <a:extLst>
              <a:ext uri="{FF2B5EF4-FFF2-40B4-BE49-F238E27FC236}">
                <a16:creationId xmlns:a16="http://schemas.microsoft.com/office/drawing/2014/main" id="{7977E7ED-E481-4182-8639-9F15635B1F77}"/>
              </a:ext>
            </a:extLst>
          </p:cNvPr>
          <p:cNvSpPr txBox="1"/>
          <p:nvPr/>
        </p:nvSpPr>
        <p:spPr>
          <a:xfrm>
            <a:off x="6905422" y="2192958"/>
            <a:ext cx="14626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latin typeface="Arial Narrow" panose="020B0606020202030204" pitchFamily="34" charset="0"/>
              </a:rPr>
              <a:t>Windstrom </a:t>
            </a:r>
            <a:r>
              <a:rPr lang="de-DE" sz="1600" dirty="0">
                <a:latin typeface="Arial Narrow" panose="020B0606020202030204" pitchFamily="34" charset="0"/>
              </a:rPr>
              <a:t>von</a:t>
            </a:r>
            <a:br>
              <a:rPr lang="de-DE" sz="1600" b="1" dirty="0">
                <a:latin typeface="Arial Narrow" panose="020B0606020202030204" pitchFamily="34" charset="0"/>
              </a:rPr>
            </a:b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Windparkflächen</a:t>
            </a:r>
          </a:p>
          <a:p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- offshore</a:t>
            </a:r>
          </a:p>
        </p:txBody>
      </p:sp>
      <p:sp>
        <p:nvSpPr>
          <p:cNvPr id="133" name="Textfeld 132">
            <a:extLst>
              <a:ext uri="{FF2B5EF4-FFF2-40B4-BE49-F238E27FC236}">
                <a16:creationId xmlns:a16="http://schemas.microsoft.com/office/drawing/2014/main" id="{3C3178C3-FA62-49B5-9C8F-A6A6BCC08BD1}"/>
              </a:ext>
            </a:extLst>
          </p:cNvPr>
          <p:cNvSpPr txBox="1"/>
          <p:nvPr/>
        </p:nvSpPr>
        <p:spPr>
          <a:xfrm>
            <a:off x="6905422" y="3023955"/>
            <a:ext cx="1547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latin typeface="Arial Narrow" panose="020B0606020202030204" pitchFamily="34" charset="0"/>
              </a:rPr>
              <a:t>Solarstrom </a:t>
            </a:r>
            <a:r>
              <a:rPr lang="de-DE" sz="1600" dirty="0">
                <a:latin typeface="Arial Narrow" panose="020B0606020202030204" pitchFamily="34" charset="0"/>
              </a:rPr>
              <a:t>von</a:t>
            </a:r>
          </a:p>
          <a:p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- Dachflächen</a:t>
            </a:r>
          </a:p>
          <a:p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Frei-/Agrarflächen</a:t>
            </a:r>
          </a:p>
        </p:txBody>
      </p:sp>
      <p:sp>
        <p:nvSpPr>
          <p:cNvPr id="134" name="Textfeld 133">
            <a:extLst>
              <a:ext uri="{FF2B5EF4-FFF2-40B4-BE49-F238E27FC236}">
                <a16:creationId xmlns:a16="http://schemas.microsoft.com/office/drawing/2014/main" id="{6163F52C-A91B-461A-BA43-E7645C1ED82C}"/>
              </a:ext>
            </a:extLst>
          </p:cNvPr>
          <p:cNvSpPr txBox="1"/>
          <p:nvPr/>
        </p:nvSpPr>
        <p:spPr>
          <a:xfrm>
            <a:off x="6902762" y="3879050"/>
            <a:ext cx="1696298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latin typeface="Arial Narrow" panose="020B0606020202030204" pitchFamily="34" charset="0"/>
              </a:rPr>
              <a:t>Biobrennstoffe </a:t>
            </a:r>
            <a:r>
              <a:rPr lang="de-DE" sz="1600" dirty="0">
                <a:latin typeface="Arial Narrow" panose="020B0606020202030204" pitchFamily="34" charset="0"/>
              </a:rPr>
              <a:t>von</a:t>
            </a:r>
          </a:p>
          <a:p>
            <a:pPr>
              <a:lnSpc>
                <a:spcPts val="1400"/>
              </a:lnSpc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Forstflächen</a:t>
            </a:r>
          </a:p>
          <a:p>
            <a:pPr>
              <a:lnSpc>
                <a:spcPts val="1400"/>
              </a:lnSpc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Agrarflächen</a:t>
            </a:r>
          </a:p>
          <a:p>
            <a:pPr>
              <a:lnSpc>
                <a:spcPts val="1400"/>
              </a:lnSpc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- Stroh / Wertstoffe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5" name="Textfeld 134">
            <a:extLst>
              <a:ext uri="{FF2B5EF4-FFF2-40B4-BE49-F238E27FC236}">
                <a16:creationId xmlns:a16="http://schemas.microsoft.com/office/drawing/2014/main" id="{7DA937E5-AC53-41EA-BD14-8A5105BC3B0C}"/>
              </a:ext>
            </a:extLst>
          </p:cNvPr>
          <p:cNvSpPr txBox="1"/>
          <p:nvPr/>
        </p:nvSpPr>
        <p:spPr>
          <a:xfrm>
            <a:off x="6932806" y="4689140"/>
            <a:ext cx="177965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latin typeface="Arial Narrow" panose="020B0606020202030204" pitchFamily="34" charset="0"/>
              </a:rPr>
              <a:t>Sonstige </a:t>
            </a:r>
            <a:r>
              <a:rPr lang="de-DE" sz="1600" b="1" dirty="0" err="1">
                <a:latin typeface="Arial Narrow" panose="020B0606020202030204" pitchFamily="34" charset="0"/>
              </a:rPr>
              <a:t>Erneuerb</a:t>
            </a:r>
            <a:r>
              <a:rPr lang="de-DE" sz="1600" b="1" dirty="0">
                <a:latin typeface="Arial Narrow" panose="020B0606020202030204" pitchFamily="34" charset="0"/>
              </a:rPr>
              <a:t>.</a:t>
            </a:r>
          </a:p>
          <a:p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- Umgebungswärme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- Wasserkraft</a:t>
            </a:r>
          </a:p>
          <a:p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- Solarthermie</a:t>
            </a:r>
          </a:p>
        </p:txBody>
      </p:sp>
      <p:sp>
        <p:nvSpPr>
          <p:cNvPr id="137" name="Textfeld 136">
            <a:extLst>
              <a:ext uri="{FF2B5EF4-FFF2-40B4-BE49-F238E27FC236}">
                <a16:creationId xmlns:a16="http://schemas.microsoft.com/office/drawing/2014/main" id="{1BA9C0F7-685A-41AE-999E-7A88ED3260AC}"/>
              </a:ext>
            </a:extLst>
          </p:cNvPr>
          <p:cNvSpPr txBox="1"/>
          <p:nvPr/>
        </p:nvSpPr>
        <p:spPr>
          <a:xfrm>
            <a:off x="6887801" y="5674894"/>
            <a:ext cx="16305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latin typeface="Arial Narrow" panose="020B0606020202030204" pitchFamily="34" charset="0"/>
              </a:rPr>
              <a:t>Netto-Importanteil</a:t>
            </a:r>
          </a:p>
          <a:p>
            <a:r>
              <a:rPr lang="de-DE" sz="1400" dirty="0">
                <a:latin typeface="Arial Narrow" panose="020B0606020202030204" pitchFamily="34" charset="0"/>
              </a:rPr>
              <a:t>- Wind-/Solar-Strom</a:t>
            </a:r>
          </a:p>
          <a:p>
            <a:r>
              <a:rPr lang="de-DE" sz="1400" dirty="0">
                <a:latin typeface="Arial Narrow" panose="020B0606020202030204" pitchFamily="34" charset="0"/>
              </a:rPr>
              <a:t>- Wind-/Solar-Gase</a:t>
            </a:r>
          </a:p>
        </p:txBody>
      </p: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0DD90D50-2AF0-4D38-BBB6-60485EDEAEAA}"/>
              </a:ext>
            </a:extLst>
          </p:cNvPr>
          <p:cNvCxnSpPr/>
          <p:nvPr/>
        </p:nvCxnSpPr>
        <p:spPr>
          <a:xfrm>
            <a:off x="444714" y="1298957"/>
            <a:ext cx="8357756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mit Pfeil 85">
            <a:extLst>
              <a:ext uri="{FF2B5EF4-FFF2-40B4-BE49-F238E27FC236}">
                <a16:creationId xmlns:a16="http://schemas.microsoft.com/office/drawing/2014/main" id="{74D249A8-1825-4786-A797-AA45642D050C}"/>
              </a:ext>
            </a:extLst>
          </p:cNvPr>
          <p:cNvCxnSpPr>
            <a:cxnSpLocks/>
          </p:cNvCxnSpPr>
          <p:nvPr/>
        </p:nvCxnSpPr>
        <p:spPr>
          <a:xfrm>
            <a:off x="4390586" y="2522629"/>
            <a:ext cx="94228" cy="1470322"/>
          </a:xfrm>
          <a:prstGeom prst="straightConnector1">
            <a:avLst/>
          </a:prstGeom>
          <a:ln w="15875">
            <a:solidFill>
              <a:srgbClr val="0070C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Gerade Verbindung mit Pfeil 146">
            <a:extLst>
              <a:ext uri="{FF2B5EF4-FFF2-40B4-BE49-F238E27FC236}">
                <a16:creationId xmlns:a16="http://schemas.microsoft.com/office/drawing/2014/main" id="{98D122A0-3D5B-4C23-9644-29B463B9A254}"/>
              </a:ext>
            </a:extLst>
          </p:cNvPr>
          <p:cNvCxnSpPr>
            <a:cxnSpLocks/>
          </p:cNvCxnSpPr>
          <p:nvPr/>
        </p:nvCxnSpPr>
        <p:spPr>
          <a:xfrm flipV="1">
            <a:off x="4858967" y="3372045"/>
            <a:ext cx="97537" cy="1991311"/>
          </a:xfrm>
          <a:prstGeom prst="straightConnector1">
            <a:avLst/>
          </a:prstGeom>
          <a:ln w="15875">
            <a:solidFill>
              <a:srgbClr val="0070C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6" name="Rechteck 2">
            <a:extLst>
              <a:ext uri="{FF2B5EF4-FFF2-40B4-BE49-F238E27FC236}">
                <a16:creationId xmlns:a16="http://schemas.microsoft.com/office/drawing/2014/main" id="{306606CE-E36E-49F2-B159-A5B5C0EAD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73067863"/>
            <a:ext cx="20123150" cy="144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Rechteck 11">
            <a:extLst>
              <a:ext uri="{FF2B5EF4-FFF2-40B4-BE49-F238E27FC236}">
                <a16:creationId xmlns:a16="http://schemas.microsoft.com/office/drawing/2014/main" id="{F5D2E6F1-8409-4E76-B36C-62B3DC316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62058550"/>
            <a:ext cx="17178337" cy="1234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Rechteck 2">
            <a:extLst>
              <a:ext uri="{FF2B5EF4-FFF2-40B4-BE49-F238E27FC236}">
                <a16:creationId xmlns:a16="http://schemas.microsoft.com/office/drawing/2014/main" id="{D7F6FE01-26A0-46CF-972D-87FA2ECB4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73077388"/>
            <a:ext cx="20123150" cy="144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Rechteck 11">
            <a:extLst>
              <a:ext uri="{FF2B5EF4-FFF2-40B4-BE49-F238E27FC236}">
                <a16:creationId xmlns:a16="http://schemas.microsoft.com/office/drawing/2014/main" id="{14C10512-085F-4E71-A8BB-5E4C96EB0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62066488"/>
            <a:ext cx="17178337" cy="1233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feld 74">
            <a:extLst>
              <a:ext uri="{FF2B5EF4-FFF2-40B4-BE49-F238E27FC236}">
                <a16:creationId xmlns:a16="http://schemas.microsoft.com/office/drawing/2014/main" id="{5307F769-3661-4B15-B26A-4768897E210E}"/>
              </a:ext>
            </a:extLst>
          </p:cNvPr>
          <p:cNvSpPr txBox="1"/>
          <p:nvPr/>
        </p:nvSpPr>
        <p:spPr>
          <a:xfrm>
            <a:off x="1742314" y="1416691"/>
            <a:ext cx="19130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latin typeface="Arial Narrow" panose="020B0606020202030204" pitchFamily="34" charset="0"/>
              </a:rPr>
              <a:t>Mobile Anwendungen</a:t>
            </a:r>
          </a:p>
          <a:p>
            <a:pPr marL="177800" indent="-177800">
              <a:buFontTx/>
              <a:buChar char="-"/>
            </a:pPr>
            <a:r>
              <a:rPr lang="de-DE" sz="1400" dirty="0">
                <a:latin typeface="Arial Narrow" panose="020B0606020202030204" pitchFamily="34" charset="0"/>
              </a:rPr>
              <a:t>Anteil Elektroantriebe</a:t>
            </a:r>
          </a:p>
          <a:p>
            <a:pPr marL="171450" indent="-171450">
              <a:buFontTx/>
              <a:buChar char="-"/>
            </a:pPr>
            <a:r>
              <a:rPr lang="de-DE" sz="1400" dirty="0">
                <a:latin typeface="Arial Narrow" panose="020B0606020202030204" pitchFamily="34" charset="0"/>
              </a:rPr>
              <a:t>Verkehrsleistung</a:t>
            </a:r>
            <a:endParaRPr lang="de-DE" sz="1200" dirty="0">
              <a:latin typeface="Arial Narrow" panose="020B0606020202030204" pitchFamily="34" charset="0"/>
            </a:endParaRPr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FCA22DFD-D870-47A7-B0E1-7EDDB7A2FF8C}"/>
              </a:ext>
            </a:extLst>
          </p:cNvPr>
          <p:cNvSpPr txBox="1"/>
          <p:nvPr/>
        </p:nvSpPr>
        <p:spPr>
          <a:xfrm>
            <a:off x="1739691" y="2254380"/>
            <a:ext cx="16337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latin typeface="Arial Narrow" panose="020B0606020202030204" pitchFamily="34" charset="0"/>
              </a:rPr>
              <a:t>Gebäudewärme</a:t>
            </a:r>
          </a:p>
          <a:p>
            <a:pPr marL="177800" indent="-177800">
              <a:buFontTx/>
              <a:buChar char="-"/>
            </a:pPr>
            <a:r>
              <a:rPr lang="de-DE" sz="1400" dirty="0" err="1">
                <a:latin typeface="Arial Narrow" panose="020B0606020202030204" pitchFamily="34" charset="0"/>
              </a:rPr>
              <a:t>Energet</a:t>
            </a:r>
            <a:r>
              <a:rPr lang="de-DE" sz="1400" dirty="0">
                <a:latin typeface="Arial Narrow" panose="020B0606020202030204" pitchFamily="34" charset="0"/>
              </a:rPr>
              <a:t>. Sanierung</a:t>
            </a:r>
          </a:p>
          <a:p>
            <a:pPr marL="177800" indent="-177800">
              <a:buFontTx/>
              <a:buChar char="-"/>
            </a:pPr>
            <a:r>
              <a:rPr lang="de-DE" sz="1400" dirty="0">
                <a:latin typeface="Arial Narrow" panose="020B0606020202030204" pitchFamily="34" charset="0"/>
              </a:rPr>
              <a:t>Beheizte Fläche</a:t>
            </a: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2DFCB0C7-F597-4FC2-A0A2-B89C8F199366}"/>
              </a:ext>
            </a:extLst>
          </p:cNvPr>
          <p:cNvSpPr txBox="1"/>
          <p:nvPr/>
        </p:nvSpPr>
        <p:spPr>
          <a:xfrm>
            <a:off x="1742314" y="3045441"/>
            <a:ext cx="16914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latin typeface="Arial Narrow" panose="020B0606020202030204" pitchFamily="34" charset="0"/>
              </a:rPr>
              <a:t>Prozesswärme</a:t>
            </a:r>
          </a:p>
          <a:p>
            <a:pPr marL="177800" indent="-177800">
              <a:buFontTx/>
              <a:buChar char="-"/>
            </a:pPr>
            <a:r>
              <a:rPr lang="de-DE" sz="1400" dirty="0">
                <a:latin typeface="Arial Narrow" panose="020B0606020202030204" pitchFamily="34" charset="0"/>
              </a:rPr>
              <a:t>Prozesseffizienz</a:t>
            </a:r>
          </a:p>
          <a:p>
            <a:pPr marL="171450" indent="-171450">
              <a:buFontTx/>
              <a:buChar char="-"/>
            </a:pPr>
            <a:r>
              <a:rPr lang="de-DE" sz="1400" dirty="0">
                <a:latin typeface="Arial Narrow" panose="020B0606020202030204" pitchFamily="34" charset="0"/>
              </a:rPr>
              <a:t>Produktionsvolumen</a:t>
            </a:r>
          </a:p>
          <a:p>
            <a:pPr marL="171450" indent="-171450">
              <a:buFontTx/>
              <a:buChar char="-"/>
            </a:pPr>
            <a:endParaRPr lang="de-DE" sz="1200" b="1" dirty="0">
              <a:latin typeface="Arial Narrow" panose="020B0606020202030204" pitchFamily="34" charset="0"/>
            </a:endParaRP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524A7ED1-C77B-48EF-9E66-3D388E753137}"/>
              </a:ext>
            </a:extLst>
          </p:cNvPr>
          <p:cNvSpPr txBox="1"/>
          <p:nvPr/>
        </p:nvSpPr>
        <p:spPr>
          <a:xfrm>
            <a:off x="1742314" y="3910117"/>
            <a:ext cx="17337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latin typeface="Arial Narrow" panose="020B0606020202030204" pitchFamily="34" charset="0"/>
              </a:rPr>
              <a:t>Grundstoffe</a:t>
            </a:r>
          </a:p>
          <a:p>
            <a:pPr marL="177800" indent="-177800">
              <a:buFontTx/>
              <a:buChar char="-"/>
            </a:pPr>
            <a:r>
              <a:rPr lang="de-DE" sz="1400" dirty="0" err="1">
                <a:latin typeface="Arial Narrow" panose="020B0606020202030204" pitchFamily="34" charset="0"/>
              </a:rPr>
              <a:t>Kunstst</a:t>
            </a:r>
            <a:r>
              <a:rPr lang="de-DE" sz="1400" dirty="0">
                <a:latin typeface="Arial Narrow" panose="020B0606020202030204" pitchFamily="34" charset="0"/>
              </a:rPr>
              <a:t>.-Recycling</a:t>
            </a:r>
          </a:p>
          <a:p>
            <a:pPr marL="171450" indent="-171450">
              <a:buFontTx/>
              <a:buChar char="-"/>
            </a:pPr>
            <a:r>
              <a:rPr lang="de-DE" sz="1400" dirty="0">
                <a:latin typeface="Arial Narrow" panose="020B0606020202030204" pitchFamily="34" charset="0"/>
              </a:rPr>
              <a:t>Kunststoff-Verbrauch</a:t>
            </a:r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D5F60309-56C9-4CC0-BF99-E4623C509C35}"/>
              </a:ext>
            </a:extLst>
          </p:cNvPr>
          <p:cNvSpPr txBox="1"/>
          <p:nvPr/>
        </p:nvSpPr>
        <p:spPr>
          <a:xfrm>
            <a:off x="1742314" y="5692166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latin typeface="Arial Narrow" panose="020B0606020202030204" pitchFamily="34" charset="0"/>
              </a:rPr>
              <a:t>Bevölkerungszahl</a:t>
            </a:r>
          </a:p>
          <a:p>
            <a:r>
              <a:rPr lang="de-DE" sz="1600" dirty="0">
                <a:latin typeface="Arial Narrow" panose="020B0606020202030204" pitchFamily="34" charset="0"/>
              </a:rPr>
              <a:t>    </a:t>
            </a:r>
            <a:r>
              <a:rPr lang="de-DE" sz="1400" dirty="0">
                <a:latin typeface="Arial Narrow" panose="020B0606020202030204" pitchFamily="34" charset="0"/>
              </a:rPr>
              <a:t>(Verursacher)</a:t>
            </a:r>
            <a:endParaRPr lang="de-DE" sz="1600" dirty="0">
              <a:latin typeface="Arial Narrow" panose="020B0606020202030204" pitchFamily="34" charset="0"/>
            </a:endParaRP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7A213633-D723-42F3-8108-9990CB076090}"/>
              </a:ext>
            </a:extLst>
          </p:cNvPr>
          <p:cNvSpPr txBox="1"/>
          <p:nvPr/>
        </p:nvSpPr>
        <p:spPr>
          <a:xfrm>
            <a:off x="1742314" y="4698943"/>
            <a:ext cx="188384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latin typeface="Arial Narrow" panose="020B0606020202030204" pitchFamily="34" charset="0"/>
              </a:rPr>
              <a:t>Strom-Anwendungen</a:t>
            </a:r>
            <a:br>
              <a:rPr lang="de-DE" sz="1200" b="1" dirty="0">
                <a:latin typeface="Arial Narrow" panose="020B0606020202030204" pitchFamily="34" charset="0"/>
              </a:rPr>
            </a:br>
            <a:r>
              <a:rPr lang="de-DE" sz="1200" b="1" dirty="0">
                <a:latin typeface="Arial Narrow" panose="020B0606020202030204" pitchFamily="34" charset="0"/>
              </a:rPr>
              <a:t>   </a:t>
            </a:r>
            <a:r>
              <a:rPr lang="de-DE" sz="1100" dirty="0">
                <a:latin typeface="Arial Narrow" panose="020B0606020202030204" pitchFamily="34" charset="0"/>
              </a:rPr>
              <a:t>(</a:t>
            </a:r>
            <a:r>
              <a:rPr lang="de-DE" sz="1200" dirty="0">
                <a:latin typeface="Arial Narrow" panose="020B0606020202030204" pitchFamily="34" charset="0"/>
              </a:rPr>
              <a:t>ohne Wärme, Mobile </a:t>
            </a:r>
            <a:r>
              <a:rPr lang="de-DE" sz="1200" dirty="0" err="1">
                <a:latin typeface="Arial Narrow" panose="020B0606020202030204" pitchFamily="34" charset="0"/>
              </a:rPr>
              <a:t>Anw</a:t>
            </a:r>
            <a:r>
              <a:rPr lang="de-DE" sz="1200" dirty="0">
                <a:latin typeface="Arial Narrow" panose="020B0606020202030204" pitchFamily="34" charset="0"/>
              </a:rPr>
              <a:t>.)</a:t>
            </a:r>
          </a:p>
          <a:p>
            <a:pPr marL="177800" indent="-177800">
              <a:buFontTx/>
              <a:buChar char="-"/>
            </a:pPr>
            <a:r>
              <a:rPr lang="de-DE" sz="1400" dirty="0">
                <a:latin typeface="Arial Narrow" panose="020B0606020202030204" pitchFamily="34" charset="0"/>
              </a:rPr>
              <a:t>Geräte-Effizienz</a:t>
            </a:r>
          </a:p>
          <a:p>
            <a:pPr marL="171450" indent="-171450">
              <a:buFontTx/>
              <a:buChar char="-"/>
            </a:pPr>
            <a:r>
              <a:rPr lang="de-DE" sz="1400" dirty="0">
                <a:latin typeface="Arial Narrow" panose="020B0606020202030204" pitchFamily="34" charset="0"/>
              </a:rPr>
              <a:t>Geräte-Nutzung</a:t>
            </a:r>
          </a:p>
          <a:p>
            <a:endParaRPr lang="de-DE" sz="1600" dirty="0">
              <a:latin typeface="Arial Narrow" panose="020B0606020202030204" pitchFamily="34" charset="0"/>
            </a:endParaRPr>
          </a:p>
        </p:txBody>
      </p: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00BD71F4-FFBB-4131-8B44-1AF52C112F23}"/>
              </a:ext>
            </a:extLst>
          </p:cNvPr>
          <p:cNvCxnSpPr/>
          <p:nvPr/>
        </p:nvCxnSpPr>
        <p:spPr>
          <a:xfrm>
            <a:off x="444714" y="5660181"/>
            <a:ext cx="8357756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hteck 94">
            <a:extLst>
              <a:ext uri="{FF2B5EF4-FFF2-40B4-BE49-F238E27FC236}">
                <a16:creationId xmlns:a16="http://schemas.microsoft.com/office/drawing/2014/main" id="{235E26CF-617C-B3AE-1387-BC29A438A149}"/>
              </a:ext>
            </a:extLst>
          </p:cNvPr>
          <p:cNvSpPr/>
          <p:nvPr/>
        </p:nvSpPr>
        <p:spPr bwMode="auto">
          <a:xfrm>
            <a:off x="4372089" y="6159882"/>
            <a:ext cx="1091973" cy="335283"/>
          </a:xfrm>
          <a:prstGeom prst="rect">
            <a:avLst/>
          </a:prstGeom>
          <a:solidFill>
            <a:schemeClr val="bg1"/>
          </a:solidFill>
          <a:ln w="9525">
            <a:noFill/>
            <a:prstDash val="dash"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de-DE"/>
          </a:p>
        </p:txBody>
      </p:sp>
      <p:sp>
        <p:nvSpPr>
          <p:cNvPr id="100" name="Textplatzhalter 2">
            <a:extLst>
              <a:ext uri="{FF2B5EF4-FFF2-40B4-BE49-F238E27FC236}">
                <a16:creationId xmlns:a16="http://schemas.microsoft.com/office/drawing/2014/main" id="{BF44D0EB-52F3-6873-A867-F378E85A96D2}"/>
              </a:ext>
            </a:extLst>
          </p:cNvPr>
          <p:cNvSpPr txBox="1">
            <a:spLocks/>
          </p:cNvSpPr>
          <p:nvPr/>
        </p:nvSpPr>
        <p:spPr>
          <a:xfrm>
            <a:off x="415979" y="591742"/>
            <a:ext cx="8028067" cy="30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ct val="20000"/>
              </a:spcBef>
              <a:buNone/>
              <a:defRPr sz="2000" b="1" i="1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latin typeface="+mn-lt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latin typeface="+mn-lt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latin typeface="+mn-lt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      Zielszenario Niedersachsen 100% EE</a:t>
            </a:r>
          </a:p>
        </p:txBody>
      </p:sp>
    </p:spTree>
    <p:extLst>
      <p:ext uri="{BB962C8B-B14F-4D97-AF65-F5344CB8AC3E}">
        <p14:creationId xmlns:p14="http://schemas.microsoft.com/office/powerpoint/2010/main" val="4082652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131" grpId="0"/>
      <p:bldP spid="132" grpId="0"/>
      <p:bldP spid="133" grpId="0"/>
      <p:bldP spid="134" grpId="0"/>
      <p:bldP spid="135" grpId="0"/>
      <p:bldP spid="137" grpId="0"/>
      <p:bldP spid="75" grpId="0"/>
      <p:bldP spid="78" grpId="0"/>
      <p:bldP spid="79" grpId="0"/>
      <p:bldP spid="80" grpId="0"/>
      <p:bldP spid="82" grpId="0"/>
      <p:bldP spid="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41530" y="6506189"/>
            <a:ext cx="2843630" cy="476250"/>
          </a:xfrm>
        </p:spPr>
        <p:txBody>
          <a:bodyPr/>
          <a:lstStyle/>
          <a:p>
            <a:r>
              <a:rPr lang="de-DE"/>
              <a:t>Hans.-H. Schmidt-Kanefendt, 16.06.2022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42763" y="6503852"/>
            <a:ext cx="3954462" cy="476250"/>
          </a:xfrm>
        </p:spPr>
        <p:txBody>
          <a:bodyPr/>
          <a:lstStyle/>
          <a:p>
            <a:r>
              <a:rPr lang="de-DE"/>
              <a:t>Nds. 100% Erneuerbar - Ziel&amp;Weg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503852"/>
            <a:ext cx="2133600" cy="476250"/>
          </a:xfrm>
        </p:spPr>
        <p:txBody>
          <a:bodyPr/>
          <a:lstStyle/>
          <a:p>
            <a:fld id="{33E7F5EA-B8BB-45F1-BDFC-E98F46274332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296525" y="188640"/>
            <a:ext cx="8229600" cy="405085"/>
          </a:xfrm>
        </p:spPr>
        <p:txBody>
          <a:bodyPr>
            <a:noAutofit/>
          </a:bodyPr>
          <a:lstStyle/>
          <a:p>
            <a:r>
              <a:rPr lang="de-DE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Runder Tisch Energiewende 2050</a:t>
            </a:r>
          </a:p>
        </p:txBody>
      </p:sp>
      <p:sp>
        <p:nvSpPr>
          <p:cNvPr id="7" name="Textplatzhalter 3"/>
          <p:cNvSpPr txBox="1">
            <a:spLocks/>
          </p:cNvSpPr>
          <p:nvPr/>
        </p:nvSpPr>
        <p:spPr bwMode="auto">
          <a:xfrm>
            <a:off x="385510" y="623957"/>
            <a:ext cx="8280660" cy="35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2000" b="1" i="1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altLang="de-DE" kern="0" dirty="0">
                <a:latin typeface="Helvetica" charset="0"/>
                <a:cs typeface="Helvetica" charset="0"/>
              </a:rPr>
              <a:t>Zielannahmen: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 rot="-5400000">
            <a:off x="7262592" y="5008337"/>
            <a:ext cx="350288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>
              <a:spcBef>
                <a:spcPct val="0"/>
              </a:spcBef>
              <a:buFontTx/>
              <a:buNone/>
              <a:defRPr sz="800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Arial" charset="0"/>
                <a:cs typeface="Arial" charset="0"/>
              </a:defRPr>
            </a:lvl9pPr>
          </a:lstStyle>
          <a:p>
            <a:r>
              <a:rPr lang="de-DE" altLang="de-DE" dirty="0">
                <a:solidFill>
                  <a:srgbClr val="B2B2B2"/>
                </a:solidFill>
              </a:rPr>
              <a:t>Folienkonzept: Hans-Heinrich Schmidt-Kanefendt nach  (RT-Ziel220610)</a:t>
            </a:r>
          </a:p>
        </p:txBody>
      </p:sp>
      <p:pic>
        <p:nvPicPr>
          <p:cNvPr id="31" name="Picture 2" descr="C:\Users\hsk\Documents\_wattweg2008\Veranstaltungen__2017\170831Wilhelmshaven\celle-891472_640_klein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05" y="2240422"/>
            <a:ext cx="1119600" cy="745200"/>
          </a:xfrm>
          <a:prstGeom prst="rect">
            <a:avLst/>
          </a:prstGeom>
          <a:noFill/>
          <a:ln w="63500">
            <a:solidFill>
              <a:srgbClr val="D8929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hsk\Documents\_wattweg2008\Veranstaltungen__2017\170831Wilhelmshaven\jam-1776490_1280_klein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74" y="3312734"/>
            <a:ext cx="1119600" cy="759600"/>
          </a:xfrm>
          <a:prstGeom prst="rect">
            <a:avLst/>
          </a:prstGeom>
          <a:noFill/>
          <a:ln w="63500">
            <a:solidFill>
              <a:srgbClr val="93CDD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hsk\Documents\_wattweg2008\Veranstaltungen__2017\170916RLI-Dialog\solarpark-1288842_640.jpg"/>
          <p:cNvPicPr>
            <a:picLocks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4000"/>
                    </a14:imgEffect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05" r="24716"/>
          <a:stretch/>
        </p:blipFill>
        <p:spPr bwMode="auto">
          <a:xfrm>
            <a:off x="449786" y="5482030"/>
            <a:ext cx="1119600" cy="745200"/>
          </a:xfrm>
          <a:prstGeom prst="rect">
            <a:avLst/>
          </a:prstGeom>
          <a:noFill/>
          <a:ln w="63500">
            <a:solidFill>
              <a:srgbClr val="ECD98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7" descr="chemiewerk22274950[1]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35" b="19532"/>
          <a:stretch/>
        </p:blipFill>
        <p:spPr bwMode="auto">
          <a:xfrm>
            <a:off x="430751" y="4396261"/>
            <a:ext cx="1119600" cy="745200"/>
          </a:xfrm>
          <a:prstGeom prst="rect">
            <a:avLst/>
          </a:prstGeom>
          <a:noFill/>
          <a:ln w="6350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C620D3F3-A386-9B0C-6513-51A63D20A049}"/>
              </a:ext>
            </a:extLst>
          </p:cNvPr>
          <p:cNvGrpSpPr/>
          <p:nvPr/>
        </p:nvGrpSpPr>
        <p:grpSpPr>
          <a:xfrm>
            <a:off x="410797" y="1156523"/>
            <a:ext cx="1225015" cy="782633"/>
            <a:chOff x="410797" y="1156523"/>
            <a:chExt cx="1225015" cy="782633"/>
          </a:xfrm>
        </p:grpSpPr>
        <p:pic>
          <p:nvPicPr>
            <p:cNvPr id="44" name="Picture 3" descr="C:\Users\hsk\Documents\_wattweg2008\Veranstaltungen__2018\180412_Kuratorium_KSR_Hannover\AnalyseProzesswärme\Wachstum.jpg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74" y="1156523"/>
              <a:ext cx="1119600" cy="745200"/>
            </a:xfrm>
            <a:prstGeom prst="rect">
              <a:avLst/>
            </a:prstGeom>
            <a:noFill/>
            <a:ln w="63500">
              <a:solidFill>
                <a:srgbClr val="948D38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feld 44"/>
            <p:cNvSpPr txBox="1"/>
            <p:nvPr/>
          </p:nvSpPr>
          <p:spPr>
            <a:xfrm>
              <a:off x="410797" y="1179974"/>
              <a:ext cx="1225015" cy="759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de-DE" sz="2000" b="1" dirty="0">
                  <a:solidFill>
                    <a:srgbClr val="FFFFFF"/>
                  </a:solidFill>
                  <a:latin typeface="Arial Black" panose="020B0A04020102020204" pitchFamily="34" charset="0"/>
                </a:rPr>
                <a:t>R</a:t>
              </a:r>
              <a:r>
                <a:rPr lang="de-DE" b="1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ahmen-</a:t>
              </a:r>
              <a:br>
                <a:rPr lang="de-DE" b="1" dirty="0">
                  <a:solidFill>
                    <a:srgbClr val="FFFFFF"/>
                  </a:solidFill>
                  <a:latin typeface="Arial Narrow" panose="020B0606020202030204" pitchFamily="34" charset="0"/>
                </a:rPr>
              </a:br>
              <a:br>
                <a:rPr lang="de-DE" b="1" dirty="0">
                  <a:solidFill>
                    <a:srgbClr val="FFFFFF"/>
                  </a:solidFill>
                  <a:latin typeface="Arial Narrow" panose="020B0606020202030204" pitchFamily="34" charset="0"/>
                </a:rPr>
              </a:br>
              <a:br>
                <a:rPr lang="de-DE" b="1" dirty="0">
                  <a:solidFill>
                    <a:srgbClr val="FFFFFF"/>
                  </a:solidFill>
                  <a:latin typeface="Arial Narrow" panose="020B0606020202030204" pitchFamily="34" charset="0"/>
                </a:rPr>
              </a:br>
              <a:r>
                <a:rPr lang="de-DE" b="1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Bedingung.</a:t>
              </a:r>
              <a:endParaRPr lang="de-DE" sz="1600" b="1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1717127" y="1058360"/>
            <a:ext cx="6637907" cy="922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5738" indent="-185738">
              <a:lnSpc>
                <a:spcPts val="2200"/>
              </a:lnSpc>
              <a:buFont typeface="+mj-lt"/>
              <a:buAutoNum type="alphaLcPeriod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Zieljahr 100% Erneuerbar: </a:t>
            </a:r>
            <a:r>
              <a:rPr lang="de-DE" sz="1600" dirty="0">
                <a:solidFill>
                  <a:srgbClr val="0070C0"/>
                </a:solidFill>
              </a:rPr>
              <a:t>2050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(nicht konform mit Paris-Abkommen)</a:t>
            </a:r>
          </a:p>
          <a:p>
            <a:pPr marL="185738" indent="-185738">
              <a:lnSpc>
                <a:spcPts val="2200"/>
              </a:lnSpc>
              <a:buFont typeface="+mj-lt"/>
              <a:buAutoNum type="alphaLcPeriod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Bevölkerungszahl: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Abnahme </a:t>
            </a:r>
            <a:r>
              <a:rPr lang="de-DE" sz="1600" dirty="0">
                <a:solidFill>
                  <a:srgbClr val="0070C0"/>
                </a:solidFill>
              </a:rPr>
              <a:t>-11,9 %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(global Zunahme +30%)</a:t>
            </a:r>
          </a:p>
          <a:p>
            <a:pPr marL="185738" indent="-185738">
              <a:lnSpc>
                <a:spcPts val="2200"/>
              </a:lnSpc>
              <a:buFont typeface="+mj-lt"/>
              <a:buAutoNum type="alphaLcPeriod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Selbstversorgung: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Energie-Import/Export bilanziell </a:t>
            </a:r>
            <a:r>
              <a:rPr lang="de-DE" sz="1600" dirty="0">
                <a:solidFill>
                  <a:srgbClr val="0070C0"/>
                </a:solidFill>
              </a:rPr>
              <a:t>+-0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(heute 70% Import)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1737847" y="2142337"/>
            <a:ext cx="725563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>
              <a:lnSpc>
                <a:spcPts val="2200"/>
              </a:lnSpc>
              <a:buFont typeface="+mj-lt"/>
              <a:buAutoNum type="alphaLcPeriod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Beheizte Flächen: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43 </a:t>
            </a:r>
            <a:r>
              <a:rPr lang="de-DE" sz="1600" dirty="0">
                <a:solidFill>
                  <a:srgbClr val="0070C0"/>
                </a:solidFill>
                <a:sym typeface="Wingdings 3"/>
              </a:rPr>
              <a:t> 49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de-DE" sz="1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/Person</a:t>
            </a:r>
          </a:p>
          <a:p>
            <a:pPr marL="185738" indent="-185738">
              <a:lnSpc>
                <a:spcPts val="2200"/>
              </a:lnSpc>
              <a:buFont typeface="+mj-lt"/>
              <a:buAutoNum type="alphaLcPeriod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Wärmeschutz: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durchgängig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125 </a:t>
            </a:r>
            <a:r>
              <a:rPr lang="de-DE" sz="1600" dirty="0">
                <a:solidFill>
                  <a:srgbClr val="0070C0"/>
                </a:solidFill>
                <a:sym typeface="Wingdings 3"/>
              </a:rPr>
              <a:t> </a:t>
            </a:r>
            <a:r>
              <a:rPr lang="de-DE" sz="1600" dirty="0">
                <a:solidFill>
                  <a:srgbClr val="0070C0"/>
                </a:solidFill>
              </a:rPr>
              <a:t>45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kWh/m</a:t>
            </a:r>
            <a:r>
              <a:rPr lang="de-DE" sz="1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/a,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San.Rate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>
                <a:solidFill>
                  <a:srgbClr val="0070C0"/>
                </a:solidFill>
              </a:rPr>
              <a:t>2,6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%/a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5738" indent="-185738">
              <a:lnSpc>
                <a:spcPts val="2200"/>
              </a:lnSpc>
              <a:buFont typeface="+mj-lt"/>
              <a:buAutoNum type="alphaLcPeriod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Elektrische Wärmepumpe: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dominiert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mit Wärmebeitrag 1,3% </a:t>
            </a:r>
            <a:r>
              <a:rPr lang="de-DE" sz="1600" dirty="0">
                <a:solidFill>
                  <a:srgbClr val="0070C0"/>
                </a:solidFill>
                <a:sym typeface="Wingdings 3"/>
              </a:rPr>
              <a:t></a:t>
            </a:r>
            <a:r>
              <a:rPr lang="de-DE" sz="1600" dirty="0">
                <a:solidFill>
                  <a:srgbClr val="0070C0"/>
                </a:solidFill>
              </a:rPr>
              <a:t> 82 %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1717127" y="3222182"/>
            <a:ext cx="6709337" cy="920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5738" indent="-185738">
              <a:lnSpc>
                <a:spcPts val="2200"/>
              </a:lnSpc>
              <a:buFont typeface="+mj-lt"/>
              <a:buAutoNum type="alphaLcPeriod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Personen-Verkehrsleistung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 Pers.: </a:t>
            </a:r>
            <a:r>
              <a:rPr lang="de-DE" sz="1600" dirty="0">
                <a:solidFill>
                  <a:srgbClr val="0070C0"/>
                </a:solidFill>
                <a:sym typeface="Wingdings 3"/>
              </a:rPr>
              <a:t></a:t>
            </a:r>
            <a:r>
              <a:rPr lang="de-DE" sz="1600" dirty="0">
                <a:solidFill>
                  <a:srgbClr val="0070C0"/>
                </a:solidFill>
              </a:rPr>
              <a:t> 100 %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(entgegen Wachstumstrend)</a:t>
            </a:r>
          </a:p>
          <a:p>
            <a:pPr marL="185738" indent="-185738">
              <a:lnSpc>
                <a:spcPts val="2200"/>
              </a:lnSpc>
              <a:buFont typeface="+mj-lt"/>
              <a:buAutoNum type="alphaLcPeriod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Güter-Verkehrsleistung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 Pers.: Wachstum </a:t>
            </a:r>
            <a:r>
              <a:rPr lang="de-DE" sz="1600" dirty="0">
                <a:solidFill>
                  <a:srgbClr val="0070C0"/>
                </a:solidFill>
                <a:sym typeface="Wingdings 3"/>
              </a:rPr>
              <a:t></a:t>
            </a:r>
            <a:r>
              <a:rPr lang="de-DE" sz="1600" dirty="0">
                <a:solidFill>
                  <a:srgbClr val="0070C0"/>
                </a:solidFill>
              </a:rPr>
              <a:t> 148 % </a:t>
            </a:r>
            <a:endParaRPr lang="de-DE" sz="1600" b="1" dirty="0">
              <a:solidFill>
                <a:srgbClr val="0070C0"/>
              </a:solidFill>
            </a:endParaRPr>
          </a:p>
          <a:p>
            <a:pPr marL="185738" indent="-185738">
              <a:lnSpc>
                <a:spcPts val="2200"/>
              </a:lnSpc>
              <a:buFont typeface="+mj-lt"/>
              <a:buAutoNum type="alphaLcPeriod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Elektroantriebe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dominieren: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Verkehrsleistungs-Beitrag 7% </a:t>
            </a:r>
            <a:r>
              <a:rPr lang="de-DE" sz="1600" dirty="0">
                <a:solidFill>
                  <a:srgbClr val="0070C0"/>
                </a:solidFill>
                <a:sym typeface="Wingdings 3"/>
              </a:rPr>
              <a:t></a:t>
            </a:r>
            <a:r>
              <a:rPr lang="de-DE" sz="1600" dirty="0">
                <a:solidFill>
                  <a:srgbClr val="0070C0"/>
                </a:solidFill>
              </a:rPr>
              <a:t> 88 %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1727858" y="4288991"/>
            <a:ext cx="6452664" cy="920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5738" indent="-185738">
              <a:lnSpc>
                <a:spcPts val="2200"/>
              </a:lnSpc>
              <a:buFont typeface="+mj-lt"/>
              <a:buAutoNum type="alphaLcPeriod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Materialdurchsatz: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Wachstum </a:t>
            </a:r>
            <a:r>
              <a:rPr lang="de-DE" sz="1600" dirty="0">
                <a:solidFill>
                  <a:srgbClr val="0070C0"/>
                </a:solidFill>
                <a:sym typeface="Wingdings 3"/>
              </a:rPr>
              <a:t></a:t>
            </a:r>
            <a:r>
              <a:rPr lang="de-DE" sz="1600" dirty="0">
                <a:solidFill>
                  <a:srgbClr val="0070C0"/>
                </a:solidFill>
              </a:rPr>
              <a:t> 124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%/Pers.</a:t>
            </a:r>
          </a:p>
          <a:p>
            <a:pPr marL="185738" indent="-185738">
              <a:lnSpc>
                <a:spcPts val="2200"/>
              </a:lnSpc>
              <a:buFont typeface="+mj-lt"/>
              <a:buAutoNum type="alphaLcPeriod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Brennstoff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für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Prozesswärme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zugunsten Strom reduziert: 73% </a:t>
            </a:r>
            <a:r>
              <a:rPr lang="de-DE" sz="1600" dirty="0">
                <a:solidFill>
                  <a:srgbClr val="0070C0"/>
                </a:solidFill>
                <a:sym typeface="Wingdings 3"/>
              </a:rPr>
              <a:t></a:t>
            </a:r>
            <a:r>
              <a:rPr lang="de-DE" sz="1600" dirty="0">
                <a:solidFill>
                  <a:srgbClr val="0070C0"/>
                </a:solidFill>
              </a:rPr>
              <a:t> 44 %</a:t>
            </a:r>
            <a:endParaRPr lang="de-DE" dirty="0">
              <a:solidFill>
                <a:srgbClr val="0070C0"/>
              </a:solidFill>
            </a:endParaRPr>
          </a:p>
          <a:p>
            <a:pPr marL="185738" indent="-185738">
              <a:lnSpc>
                <a:spcPts val="2200"/>
              </a:lnSpc>
              <a:buFont typeface="+mj-lt"/>
              <a:buAutoNum type="alphaLcPeriod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Grundstoffsynthese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 Wind-/Solarwasserstoff: 0%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 3"/>
              </a:rPr>
              <a:t> </a:t>
            </a:r>
            <a:r>
              <a:rPr lang="de-DE" sz="1600" dirty="0">
                <a:solidFill>
                  <a:srgbClr val="0070C0"/>
                </a:solidFill>
                <a:sym typeface="Wingdings 3"/>
              </a:rPr>
              <a:t>50 %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 3"/>
              </a:rPr>
              <a:t>Status-Vol.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1721234" y="5369031"/>
            <a:ext cx="6818918" cy="920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5738" indent="-185738">
              <a:lnSpc>
                <a:spcPts val="2200"/>
              </a:lnSpc>
              <a:buFont typeface="+mj-lt"/>
              <a:buAutoNum type="alphaLcPeriod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Solarflächen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ausgeweitet: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sym typeface="Wingdings 3"/>
              </a:rPr>
              <a:t>Dachfl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 3"/>
              </a:rPr>
              <a:t>.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0,5</a:t>
            </a:r>
            <a:r>
              <a:rPr lang="de-DE" sz="1600" dirty="0">
                <a:solidFill>
                  <a:srgbClr val="0070C0"/>
                </a:solidFill>
                <a:sym typeface="Wingdings 3"/>
              </a:rPr>
              <a:t>7,0 %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 3"/>
              </a:rPr>
              <a:t>GF*,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sym typeface="Wingdings 3"/>
              </a:rPr>
              <a:t>Freifl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 3"/>
              </a:rPr>
              <a:t>. 0,1</a:t>
            </a:r>
            <a:r>
              <a:rPr lang="de-DE" sz="1600" dirty="0">
                <a:solidFill>
                  <a:srgbClr val="0070C0"/>
                </a:solidFill>
                <a:sym typeface="Wingdings 3"/>
              </a:rPr>
              <a:t> 4,5 %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 3"/>
              </a:rPr>
              <a:t>LF*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5738" indent="-185738">
              <a:lnSpc>
                <a:spcPts val="2200"/>
              </a:lnSpc>
              <a:buFont typeface="+mj-lt"/>
              <a:buAutoNum type="alphaLcPeriod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Windparkflächen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ausgew.: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onshore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0,6%</a:t>
            </a:r>
            <a:r>
              <a:rPr lang="de-DE" sz="1600" dirty="0">
                <a:solidFill>
                  <a:srgbClr val="0070C0"/>
                </a:solidFill>
                <a:sym typeface="Wingdings 3"/>
              </a:rPr>
              <a:t></a:t>
            </a:r>
            <a:r>
              <a:rPr lang="de-DE" sz="1600" dirty="0">
                <a:solidFill>
                  <a:srgbClr val="0070C0"/>
                </a:solidFill>
              </a:rPr>
              <a:t>2,1 %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BF*, offshore </a:t>
            </a:r>
            <a:r>
              <a:rPr lang="de-DE" sz="1600" dirty="0">
                <a:solidFill>
                  <a:srgbClr val="0070C0"/>
                </a:solidFill>
                <a:sym typeface="Wingdings 3"/>
              </a:rPr>
              <a:t></a:t>
            </a:r>
            <a:r>
              <a:rPr lang="de-DE" sz="1600" dirty="0">
                <a:solidFill>
                  <a:srgbClr val="0070C0"/>
                </a:solidFill>
              </a:rPr>
              <a:t>Vollausbau</a:t>
            </a:r>
            <a:endParaRPr lang="de-DE" dirty="0">
              <a:solidFill>
                <a:srgbClr val="0070C0"/>
              </a:solidFill>
            </a:endParaRPr>
          </a:p>
          <a:p>
            <a:pPr marL="185738" indent="-185738">
              <a:lnSpc>
                <a:spcPts val="2200"/>
              </a:lnSpc>
              <a:buFont typeface="+mj-lt"/>
              <a:buAutoNum type="alphaLcPeriod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Energiepflanzenanbau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nachhaltig, reduziert: 13,2% </a:t>
            </a:r>
            <a:r>
              <a:rPr lang="de-DE" sz="1600" dirty="0">
                <a:solidFill>
                  <a:srgbClr val="0070C0"/>
                </a:solidFill>
                <a:sym typeface="Wingdings 3"/>
              </a:rPr>
              <a:t> 10,8%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 3"/>
              </a:rPr>
              <a:t>LF*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476905" y="6347221"/>
            <a:ext cx="5992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*) GF: Gebäude-&amp;Freiflächen    LF: Landwirtschaftsflächen   BF: Bodenfläche gesamt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390995" y="2753680"/>
            <a:ext cx="1061509" cy="2849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de-DE" sz="2000" b="1" dirty="0">
                <a:solidFill>
                  <a:srgbClr val="FFFFFF"/>
                </a:solidFill>
                <a:latin typeface="Arial Black" panose="020B0A04020102020204" pitchFamily="34" charset="0"/>
              </a:rPr>
              <a:t>G</a:t>
            </a:r>
            <a:r>
              <a:rPr lang="de-DE" b="1" dirty="0">
                <a:solidFill>
                  <a:srgbClr val="FFFFFF"/>
                </a:solidFill>
                <a:latin typeface="Arial Narrow" panose="020B0606020202030204" pitchFamily="34" charset="0"/>
              </a:rPr>
              <a:t>ebäude</a:t>
            </a:r>
            <a:endParaRPr lang="de-DE" sz="16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377341" y="3833301"/>
            <a:ext cx="963725" cy="2849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de-DE" sz="2000" b="1" dirty="0">
                <a:solidFill>
                  <a:srgbClr val="FFFFFF"/>
                </a:solidFill>
                <a:latin typeface="Arial Black" panose="020B0A04020102020204" pitchFamily="34" charset="0"/>
              </a:rPr>
              <a:t>V</a:t>
            </a:r>
            <a:r>
              <a:rPr lang="de-DE" b="1" dirty="0">
                <a:solidFill>
                  <a:srgbClr val="FFFFFF"/>
                </a:solidFill>
                <a:latin typeface="Arial Narrow" panose="020B0606020202030204" pitchFamily="34" charset="0"/>
              </a:rPr>
              <a:t>erkehr</a:t>
            </a:r>
            <a:endParaRPr lang="de-DE" sz="16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377743" y="4902102"/>
            <a:ext cx="1242648" cy="2849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de-DE" sz="2000" b="1" dirty="0">
                <a:solidFill>
                  <a:srgbClr val="FFFFFF"/>
                </a:solidFill>
                <a:latin typeface="Arial Black" panose="020B0A04020102020204" pitchFamily="34" charset="0"/>
              </a:rPr>
              <a:t>P</a:t>
            </a:r>
            <a:r>
              <a:rPr lang="de-DE" b="1" dirty="0">
                <a:solidFill>
                  <a:srgbClr val="FFFFFF"/>
                </a:solidFill>
                <a:latin typeface="Arial Narrow" panose="020B0606020202030204" pitchFamily="34" charset="0"/>
              </a:rPr>
              <a:t>roduktion</a:t>
            </a:r>
            <a:endParaRPr lang="de-DE" sz="16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385510" y="5985305"/>
            <a:ext cx="1221809" cy="2849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de-DE" sz="2000" b="1" dirty="0">
                <a:solidFill>
                  <a:srgbClr val="FFFFFF"/>
                </a:solidFill>
                <a:latin typeface="Arial Black" panose="020B0A04020102020204" pitchFamily="34" charset="0"/>
              </a:rPr>
              <a:t>E</a:t>
            </a:r>
            <a:r>
              <a:rPr lang="de-DE" b="1" dirty="0">
                <a:solidFill>
                  <a:srgbClr val="FFFFFF"/>
                </a:solidFill>
                <a:latin typeface="Arial Narrow" panose="020B0606020202030204" pitchFamily="34" charset="0"/>
              </a:rPr>
              <a:t>rzeugung</a:t>
            </a:r>
            <a:endParaRPr lang="de-DE" sz="16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168E8CD-F837-2CA9-D4E5-E2EA306967C6}"/>
              </a:ext>
            </a:extLst>
          </p:cNvPr>
          <p:cNvSpPr/>
          <p:nvPr/>
        </p:nvSpPr>
        <p:spPr>
          <a:xfrm>
            <a:off x="4210050" y="1058360"/>
            <a:ext cx="514350" cy="35336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AEB15DB9-ABEE-694D-0D14-025028E64C45}"/>
              </a:ext>
            </a:extLst>
          </p:cNvPr>
          <p:cNvSpPr/>
          <p:nvPr/>
        </p:nvSpPr>
        <p:spPr>
          <a:xfrm>
            <a:off x="4450114" y="1388560"/>
            <a:ext cx="452087" cy="2853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B2771557-A359-911A-9A1D-68067C9F4047}"/>
              </a:ext>
            </a:extLst>
          </p:cNvPr>
          <p:cNvSpPr/>
          <p:nvPr/>
        </p:nvSpPr>
        <p:spPr>
          <a:xfrm>
            <a:off x="6229350" y="1659809"/>
            <a:ext cx="367875" cy="2853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9803C60E-6A51-25B6-1491-060E8A74BDD3}"/>
              </a:ext>
            </a:extLst>
          </p:cNvPr>
          <p:cNvSpPr/>
          <p:nvPr/>
        </p:nvSpPr>
        <p:spPr>
          <a:xfrm>
            <a:off x="4902201" y="2462572"/>
            <a:ext cx="336550" cy="2853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332ECC45-E223-BF16-AA61-3D83F253AA81}"/>
              </a:ext>
            </a:extLst>
          </p:cNvPr>
          <p:cNvSpPr/>
          <p:nvPr/>
        </p:nvSpPr>
        <p:spPr>
          <a:xfrm>
            <a:off x="7406153" y="2758259"/>
            <a:ext cx="277347" cy="28037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558079C9-4B8E-CB2C-4586-EF4B30DD53AB}"/>
              </a:ext>
            </a:extLst>
          </p:cNvPr>
          <p:cNvSpPr/>
          <p:nvPr/>
        </p:nvSpPr>
        <p:spPr>
          <a:xfrm>
            <a:off x="7095003" y="3821835"/>
            <a:ext cx="290047" cy="2853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CE6C1F5C-CEB5-3E23-23FC-B2B69E7077EC}"/>
              </a:ext>
            </a:extLst>
          </p:cNvPr>
          <p:cNvSpPr/>
          <p:nvPr/>
        </p:nvSpPr>
        <p:spPr>
          <a:xfrm>
            <a:off x="7406153" y="4599672"/>
            <a:ext cx="306948" cy="2853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473AC77B-4CEB-36FC-A2F7-01B3A537F99B}"/>
              </a:ext>
            </a:extLst>
          </p:cNvPr>
          <p:cNvSpPr/>
          <p:nvPr/>
        </p:nvSpPr>
        <p:spPr>
          <a:xfrm>
            <a:off x="6597225" y="4888644"/>
            <a:ext cx="306948" cy="2853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351FC7BE-5BDF-E60F-97AF-125C1E3B812D}"/>
              </a:ext>
            </a:extLst>
          </p:cNvPr>
          <p:cNvSpPr/>
          <p:nvPr/>
        </p:nvSpPr>
        <p:spPr>
          <a:xfrm>
            <a:off x="5301825" y="5423812"/>
            <a:ext cx="306948" cy="2853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809052EC-83A5-CE0A-B30E-762F095049A9}"/>
              </a:ext>
            </a:extLst>
          </p:cNvPr>
          <p:cNvSpPr/>
          <p:nvPr/>
        </p:nvSpPr>
        <p:spPr>
          <a:xfrm>
            <a:off x="7231576" y="5429437"/>
            <a:ext cx="306948" cy="2853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FB7F050F-C9ED-552B-7848-62D847A44B72}"/>
              </a:ext>
            </a:extLst>
          </p:cNvPr>
          <p:cNvSpPr/>
          <p:nvPr/>
        </p:nvSpPr>
        <p:spPr>
          <a:xfrm>
            <a:off x="5608773" y="5691494"/>
            <a:ext cx="306948" cy="2853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EB10BE28-AB0E-D022-6B1B-C9D6E9E213D6}"/>
              </a:ext>
            </a:extLst>
          </p:cNvPr>
          <p:cNvCxnSpPr>
            <a:stCxn id="32" idx="5"/>
          </p:cNvCxnSpPr>
          <p:nvPr/>
        </p:nvCxnSpPr>
        <p:spPr>
          <a:xfrm>
            <a:off x="7642883" y="2997571"/>
            <a:ext cx="154917" cy="224611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A243289A-1999-2C0D-FA15-93ACC2006CD7}"/>
              </a:ext>
            </a:extLst>
          </p:cNvPr>
          <p:cNvCxnSpPr/>
          <p:nvPr/>
        </p:nvCxnSpPr>
        <p:spPr>
          <a:xfrm>
            <a:off x="7326423" y="4082883"/>
            <a:ext cx="154917" cy="224611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920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0" grpId="0"/>
      <p:bldP spid="51" grpId="0"/>
      <p:bldP spid="52" grpId="0"/>
      <p:bldP spid="53" grpId="0"/>
      <p:bldP spid="8" grpId="0" animBg="1"/>
      <p:bldP spid="25" grpId="0" animBg="1"/>
      <p:bldP spid="26" grpId="0" animBg="1"/>
      <p:bldP spid="27" grpId="0" animBg="1"/>
      <p:bldP spid="32" grpId="0" animBg="1"/>
      <p:bldP spid="34" grpId="0" animBg="1"/>
      <p:bldP spid="36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41530" y="6506189"/>
            <a:ext cx="2843630" cy="476250"/>
          </a:xfrm>
        </p:spPr>
        <p:txBody>
          <a:bodyPr/>
          <a:lstStyle/>
          <a:p>
            <a:r>
              <a:rPr lang="de-DE"/>
              <a:t>Hans.-H. Schmidt-Kanefendt, 16.06.2022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42763" y="6503852"/>
            <a:ext cx="3954462" cy="476250"/>
          </a:xfrm>
        </p:spPr>
        <p:txBody>
          <a:bodyPr/>
          <a:lstStyle/>
          <a:p>
            <a:r>
              <a:rPr lang="de-DE"/>
              <a:t>Nds. 100% Erneuerbar - Ziel&amp;Weg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503852"/>
            <a:ext cx="2133600" cy="476250"/>
          </a:xfrm>
        </p:spPr>
        <p:txBody>
          <a:bodyPr/>
          <a:lstStyle/>
          <a:p>
            <a:fld id="{33E7F5EA-B8BB-45F1-BDFC-E98F46274332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296525" y="188640"/>
            <a:ext cx="8229600" cy="405085"/>
          </a:xfrm>
        </p:spPr>
        <p:txBody>
          <a:bodyPr>
            <a:noAutofit/>
          </a:bodyPr>
          <a:lstStyle/>
          <a:p>
            <a:r>
              <a:rPr lang="de-DE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Runder Tisch Energiewende 2050</a:t>
            </a:r>
          </a:p>
        </p:txBody>
      </p:sp>
      <p:sp>
        <p:nvSpPr>
          <p:cNvPr id="7" name="Textplatzhalter 3"/>
          <p:cNvSpPr txBox="1">
            <a:spLocks/>
          </p:cNvSpPr>
          <p:nvPr/>
        </p:nvSpPr>
        <p:spPr bwMode="auto">
          <a:xfrm>
            <a:off x="404560" y="623957"/>
            <a:ext cx="8280660" cy="35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2000" b="1" i="1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altLang="de-DE" kern="0" dirty="0">
                <a:latin typeface="Helvetica" charset="0"/>
                <a:cs typeface="Helvetica" charset="0"/>
              </a:rPr>
              <a:t>Leitgedanke Systemeffizienz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 rot="-5400000">
            <a:off x="7221715" y="5008337"/>
            <a:ext cx="358463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>
              <a:spcBef>
                <a:spcPct val="0"/>
              </a:spcBef>
              <a:buFontTx/>
              <a:buNone/>
              <a:defRPr sz="800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Arial" charset="0"/>
                <a:cs typeface="Arial" charset="0"/>
              </a:defRPr>
            </a:lvl9pPr>
          </a:lstStyle>
          <a:p>
            <a:r>
              <a:rPr lang="de-DE" altLang="de-DE" dirty="0">
                <a:solidFill>
                  <a:srgbClr val="B2B2B2"/>
                </a:solidFill>
              </a:rPr>
              <a:t>Folienkonzept: Hans-Heinrich Schmidt-Kanefendt nach  (RT-SyEff220610)</a:t>
            </a:r>
          </a:p>
        </p:txBody>
      </p:sp>
      <p:pic>
        <p:nvPicPr>
          <p:cNvPr id="31" name="Picture 2" descr="C:\Users\hsk\Documents\_wattweg2008\Veranstaltungen__2017\170831Wilhelmshaven\celle-891472_640_klein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05" y="5091572"/>
            <a:ext cx="1119600" cy="745200"/>
          </a:xfrm>
          <a:prstGeom prst="rect">
            <a:avLst/>
          </a:prstGeom>
          <a:noFill/>
          <a:ln w="63500">
            <a:solidFill>
              <a:srgbClr val="D8929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hsk\Documents\_wattweg2008\Veranstaltungen__2017\170831Wilhelmshaven\jam-1776490_1280_klein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33" y="3569317"/>
            <a:ext cx="1119600" cy="759600"/>
          </a:xfrm>
          <a:prstGeom prst="rect">
            <a:avLst/>
          </a:prstGeom>
          <a:noFill/>
          <a:ln w="63500">
            <a:solidFill>
              <a:srgbClr val="93CDD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feld 44"/>
          <p:cNvSpPr txBox="1"/>
          <p:nvPr/>
        </p:nvSpPr>
        <p:spPr>
          <a:xfrm>
            <a:off x="410797" y="1453024"/>
            <a:ext cx="1225015" cy="759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de-DE" sz="2000" b="1" dirty="0">
                <a:solidFill>
                  <a:srgbClr val="FFFFFF"/>
                </a:solidFill>
                <a:latin typeface="Arial Black" panose="020B0A04020102020204" pitchFamily="34" charset="0"/>
              </a:rPr>
              <a:t>R</a:t>
            </a:r>
            <a:r>
              <a:rPr lang="de-DE" b="1" dirty="0">
                <a:solidFill>
                  <a:srgbClr val="FFFFFF"/>
                </a:solidFill>
                <a:latin typeface="Arial Narrow" panose="020B0606020202030204" pitchFamily="34" charset="0"/>
              </a:rPr>
              <a:t>ahmen-</a:t>
            </a:r>
            <a:br>
              <a:rPr lang="de-DE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br>
              <a:rPr lang="de-DE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br>
              <a:rPr lang="de-DE" b="1" dirty="0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de-DE" b="1" dirty="0">
                <a:solidFill>
                  <a:srgbClr val="FFFFFF"/>
                </a:solidFill>
                <a:latin typeface="Arial Narrow" panose="020B0606020202030204" pitchFamily="34" charset="0"/>
              </a:rPr>
              <a:t>Bedingung.</a:t>
            </a:r>
            <a:endParaRPr lang="de-DE" sz="16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390995" y="5604830"/>
            <a:ext cx="1061509" cy="2849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de-DE" sz="2000" b="1" dirty="0">
                <a:solidFill>
                  <a:srgbClr val="FFFFFF"/>
                </a:solidFill>
                <a:latin typeface="Arial Black" panose="020B0A04020102020204" pitchFamily="34" charset="0"/>
              </a:rPr>
              <a:t>G</a:t>
            </a:r>
            <a:r>
              <a:rPr lang="de-DE" b="1" dirty="0">
                <a:solidFill>
                  <a:srgbClr val="FFFFFF"/>
                </a:solidFill>
                <a:latin typeface="Arial Narrow" panose="020B0606020202030204" pitchFamily="34" charset="0"/>
              </a:rPr>
              <a:t>ebäude</a:t>
            </a:r>
            <a:endParaRPr lang="de-DE" sz="16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431800" y="4089884"/>
            <a:ext cx="963725" cy="2849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de-DE" sz="2000" b="1" dirty="0">
                <a:solidFill>
                  <a:srgbClr val="FFFFFF"/>
                </a:solidFill>
                <a:latin typeface="Arial Black" panose="020B0A04020102020204" pitchFamily="34" charset="0"/>
              </a:rPr>
              <a:t>V</a:t>
            </a:r>
            <a:r>
              <a:rPr lang="de-DE" b="1" dirty="0">
                <a:solidFill>
                  <a:srgbClr val="FFFFFF"/>
                </a:solidFill>
                <a:latin typeface="Arial Narrow" panose="020B0606020202030204" pitchFamily="34" charset="0"/>
              </a:rPr>
              <a:t>erkehr</a:t>
            </a:r>
            <a:endParaRPr lang="de-DE" sz="16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C4D1672-CEED-5B97-D018-3990EA59B735}"/>
              </a:ext>
            </a:extLst>
          </p:cNvPr>
          <p:cNvSpPr txBox="1"/>
          <p:nvPr/>
        </p:nvSpPr>
        <p:spPr>
          <a:xfrm>
            <a:off x="336550" y="1231900"/>
            <a:ext cx="833946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Klimaneutral wird bedeuten: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Fossile Brennstoffe</a:t>
            </a:r>
            <a:r>
              <a:rPr lang="de-DE" dirty="0"/>
              <a:t>: unbezahlbar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00B050"/>
                </a:solidFill>
              </a:rPr>
              <a:t>Biobrennstoffe</a:t>
            </a:r>
            <a:r>
              <a:rPr lang="de-DE" dirty="0"/>
              <a:t>: eng begrenzt verfügbar, teuer, beschränkt auf Sonderanwendungen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0070C0"/>
                </a:solidFill>
              </a:rPr>
              <a:t>Power </a:t>
            </a:r>
            <a:r>
              <a:rPr lang="de-DE" b="1" dirty="0" err="1">
                <a:solidFill>
                  <a:srgbClr val="0070C0"/>
                </a:solidFill>
              </a:rPr>
              <a:t>to</a:t>
            </a:r>
            <a:r>
              <a:rPr lang="de-DE" b="1" dirty="0">
                <a:solidFill>
                  <a:srgbClr val="0070C0"/>
                </a:solidFill>
              </a:rPr>
              <a:t> X</a:t>
            </a:r>
            <a:r>
              <a:rPr lang="de-DE" dirty="0"/>
              <a:t>: verlustreiche Erzeugung, teuer, beschränkt auf Sonderanwendungen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FFC000"/>
                </a:solidFill>
              </a:rPr>
              <a:t>Wind-/Solarstrom</a:t>
            </a:r>
            <a:r>
              <a:rPr lang="de-DE" dirty="0"/>
              <a:t>: wichtigste Primärenergie, preiswert, für Breitenanwendung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/>
              <a:t>Gründe für Zielannahmen: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E5EBC65B-CE9C-4A81-7214-40E1242A08A6}"/>
              </a:ext>
            </a:extLst>
          </p:cNvPr>
          <p:cNvSpPr txBox="1"/>
          <p:nvPr/>
        </p:nvSpPr>
        <p:spPr>
          <a:xfrm>
            <a:off x="1758401" y="3401491"/>
            <a:ext cx="7255631" cy="1204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de-DE" sz="1600" b="1" dirty="0">
                <a:solidFill>
                  <a:srgbClr val="FFC000"/>
                </a:solidFill>
              </a:rPr>
              <a:t>Batterie-/Oberleitungsfahrzeuge: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Primärenergieerzeugung Wind-/Solar </a:t>
            </a:r>
            <a:b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für 100 Personen-km bzw. 100 Tonnen-km im Vergleich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70C0"/>
                </a:solidFill>
              </a:rPr>
              <a:t>3-fach </a:t>
            </a:r>
            <a:r>
              <a:rPr lang="de-DE" sz="1600" dirty="0">
                <a:solidFill>
                  <a:srgbClr val="0070C0"/>
                </a:solidFill>
              </a:rPr>
              <a:t>für </a:t>
            </a:r>
            <a:r>
              <a:rPr lang="de-DE" sz="1600" b="1" dirty="0">
                <a:solidFill>
                  <a:srgbClr val="0070C0"/>
                </a:solidFill>
              </a:rPr>
              <a:t>Brennstoffzellen</a:t>
            </a:r>
            <a:r>
              <a:rPr lang="de-DE" sz="1600" dirty="0">
                <a:solidFill>
                  <a:srgbClr val="0070C0"/>
                </a:solidFill>
              </a:rPr>
              <a:t>-Fahrzeuge mit grünem Wasserstoff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70C0"/>
                </a:solidFill>
              </a:rPr>
              <a:t>5-fach</a:t>
            </a:r>
            <a:r>
              <a:rPr lang="de-DE" sz="1600" dirty="0">
                <a:solidFill>
                  <a:srgbClr val="0070C0"/>
                </a:solidFill>
              </a:rPr>
              <a:t> für </a:t>
            </a:r>
            <a:r>
              <a:rPr lang="de-DE" sz="1600" b="1" dirty="0">
                <a:solidFill>
                  <a:srgbClr val="0070C0"/>
                </a:solidFill>
              </a:rPr>
              <a:t>Verbrenner</a:t>
            </a:r>
            <a:r>
              <a:rPr lang="de-DE" sz="1600" dirty="0">
                <a:solidFill>
                  <a:srgbClr val="0070C0"/>
                </a:solidFill>
              </a:rPr>
              <a:t> mit grünem Methanol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BB79F66F-3929-99CB-794D-A17462DF5CCB}"/>
              </a:ext>
            </a:extLst>
          </p:cNvPr>
          <p:cNvSpPr txBox="1"/>
          <p:nvPr/>
        </p:nvSpPr>
        <p:spPr>
          <a:xfrm>
            <a:off x="1717240" y="4922612"/>
            <a:ext cx="7255631" cy="1204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de-DE" sz="1600" b="1" dirty="0">
                <a:solidFill>
                  <a:srgbClr val="FFC000"/>
                </a:solidFill>
              </a:rPr>
              <a:t>Elektrische Wärmepumpen</a:t>
            </a:r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*:</a:t>
            </a:r>
            <a:r>
              <a:rPr lang="de-DE" sz="1600" b="1" dirty="0">
                <a:solidFill>
                  <a:srgbClr val="FFC000"/>
                </a:solidFill>
              </a:rPr>
              <a:t>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Primärenergieerzeugung Wind-/Solar </a:t>
            </a:r>
            <a:b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für Raumwärme und Warmwasser im Vergleich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FFC000"/>
                </a:solidFill>
              </a:rPr>
              <a:t> </a:t>
            </a:r>
            <a:r>
              <a:rPr lang="de-DE" sz="1600" b="1" dirty="0">
                <a:solidFill>
                  <a:srgbClr val="FFC000"/>
                </a:solidFill>
              </a:rPr>
              <a:t>3-fach</a:t>
            </a:r>
            <a:r>
              <a:rPr lang="de-DE" sz="1600" dirty="0">
                <a:solidFill>
                  <a:srgbClr val="FFC000"/>
                </a:solidFill>
              </a:rPr>
              <a:t> für reine </a:t>
            </a:r>
            <a:r>
              <a:rPr lang="de-DE" sz="1600" b="1" dirty="0">
                <a:solidFill>
                  <a:srgbClr val="FFC000"/>
                </a:solidFill>
              </a:rPr>
              <a:t>Elektroheizung 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ohne Erd-/Umweltwärme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b="1" dirty="0">
                <a:solidFill>
                  <a:srgbClr val="0070C0"/>
                </a:solidFill>
              </a:rPr>
              <a:t>4-fach </a:t>
            </a:r>
            <a:r>
              <a:rPr lang="de-DE" sz="1600" dirty="0">
                <a:solidFill>
                  <a:srgbClr val="0070C0"/>
                </a:solidFill>
              </a:rPr>
              <a:t>für </a:t>
            </a:r>
            <a:r>
              <a:rPr lang="de-DE" sz="1600" b="1" dirty="0">
                <a:solidFill>
                  <a:srgbClr val="0070C0"/>
                </a:solidFill>
              </a:rPr>
              <a:t>Wasserstoff-Kessel</a:t>
            </a:r>
            <a:r>
              <a:rPr lang="de-DE" sz="1600" dirty="0">
                <a:solidFill>
                  <a:srgbClr val="0070C0"/>
                </a:solidFill>
              </a:rPr>
              <a:t> mit grünem Wasserstoff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9CF5B7DF-AB0F-BE52-457B-EAA22BFC48AD}"/>
              </a:ext>
            </a:extLst>
          </p:cNvPr>
          <p:cNvGrpSpPr/>
          <p:nvPr/>
        </p:nvGrpSpPr>
        <p:grpSpPr>
          <a:xfrm>
            <a:off x="1314567" y="3149644"/>
            <a:ext cx="531493" cy="400917"/>
            <a:chOff x="1314567" y="3149644"/>
            <a:chExt cx="531493" cy="400917"/>
          </a:xfrm>
        </p:grpSpPr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89CF0F3D-D69C-59D5-3767-70BEE7AC2F94}"/>
                </a:ext>
              </a:extLst>
            </p:cNvPr>
            <p:cNvSpPr/>
            <p:nvPr/>
          </p:nvSpPr>
          <p:spPr>
            <a:xfrm>
              <a:off x="1395526" y="3167485"/>
              <a:ext cx="333732" cy="2899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48" name="Gerade Verbindung mit Pfeil 47">
              <a:extLst>
                <a:ext uri="{FF2B5EF4-FFF2-40B4-BE49-F238E27FC236}">
                  <a16:creationId xmlns:a16="http://schemas.microsoft.com/office/drawing/2014/main" id="{3ED1029E-0658-17EC-CD7B-D872AE995EA2}"/>
                </a:ext>
              </a:extLst>
            </p:cNvPr>
            <p:cNvCxnSpPr>
              <a:cxnSpLocks/>
              <a:stCxn id="47" idx="5"/>
            </p:cNvCxnSpPr>
            <p:nvPr/>
          </p:nvCxnSpPr>
          <p:spPr>
            <a:xfrm>
              <a:off x="1680384" y="3414961"/>
              <a:ext cx="165676" cy="1356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81725D6E-1A31-2E72-B067-89C17BFC0F95}"/>
                </a:ext>
              </a:extLst>
            </p:cNvPr>
            <p:cNvSpPr txBox="1"/>
            <p:nvPr/>
          </p:nvSpPr>
          <p:spPr>
            <a:xfrm>
              <a:off x="1314567" y="3149644"/>
              <a:ext cx="4956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88%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C2F405F8-8288-1528-3FD9-32747061F82F}"/>
              </a:ext>
            </a:extLst>
          </p:cNvPr>
          <p:cNvGrpSpPr/>
          <p:nvPr/>
        </p:nvGrpSpPr>
        <p:grpSpPr>
          <a:xfrm>
            <a:off x="1302549" y="4626916"/>
            <a:ext cx="531494" cy="407164"/>
            <a:chOff x="1302549" y="4626916"/>
            <a:chExt cx="531494" cy="407164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70EB4AE1-3714-F022-147E-1FE6BBE3EF64}"/>
                </a:ext>
              </a:extLst>
            </p:cNvPr>
            <p:cNvSpPr/>
            <p:nvPr/>
          </p:nvSpPr>
          <p:spPr>
            <a:xfrm>
              <a:off x="1383508" y="4645606"/>
              <a:ext cx="333732" cy="29533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4" name="Gerade Verbindung mit Pfeil 53">
              <a:extLst>
                <a:ext uri="{FF2B5EF4-FFF2-40B4-BE49-F238E27FC236}">
                  <a16:creationId xmlns:a16="http://schemas.microsoft.com/office/drawing/2014/main" id="{2A21A0FC-0AF0-1C9C-7CE0-04F593C7A5A4}"/>
                </a:ext>
              </a:extLst>
            </p:cNvPr>
            <p:cNvCxnSpPr>
              <a:cxnSpLocks/>
              <a:stCxn id="49" idx="5"/>
            </p:cNvCxnSpPr>
            <p:nvPr/>
          </p:nvCxnSpPr>
          <p:spPr>
            <a:xfrm>
              <a:off x="1668366" y="4897688"/>
              <a:ext cx="165677" cy="13639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DC0F21B7-E9A9-94F2-F776-906EDB0C2152}"/>
                </a:ext>
              </a:extLst>
            </p:cNvPr>
            <p:cNvSpPr txBox="1"/>
            <p:nvPr/>
          </p:nvSpPr>
          <p:spPr>
            <a:xfrm>
              <a:off x="1302549" y="4626916"/>
              <a:ext cx="4956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82%</a:t>
              </a:r>
            </a:p>
          </p:txBody>
        </p:sp>
      </p:grpSp>
      <p:sp>
        <p:nvSpPr>
          <p:cNvPr id="60" name="Textfeld 59">
            <a:extLst>
              <a:ext uri="{FF2B5EF4-FFF2-40B4-BE49-F238E27FC236}">
                <a16:creationId xmlns:a16="http://schemas.microsoft.com/office/drawing/2014/main" id="{C3E8F1D4-92CF-BC5F-B526-4C27BC6AA39A}"/>
              </a:ext>
            </a:extLst>
          </p:cNvPr>
          <p:cNvSpPr txBox="1"/>
          <p:nvPr/>
        </p:nvSpPr>
        <p:spPr>
          <a:xfrm>
            <a:off x="2059166" y="6193738"/>
            <a:ext cx="58322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*) Voraussetzung: Max. Vorlauftemperatur &lt; 55°C (Wärmeschutz, Heizfläche) </a:t>
            </a:r>
          </a:p>
        </p:txBody>
      </p:sp>
    </p:spTree>
    <p:extLst>
      <p:ext uri="{BB962C8B-B14F-4D97-AF65-F5344CB8AC3E}">
        <p14:creationId xmlns:p14="http://schemas.microsoft.com/office/powerpoint/2010/main" val="85484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1" grpId="0" uiExpand="1" build="p"/>
      <p:bldP spid="43" grpId="0"/>
      <p:bldP spid="46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F8DE19F-9BFB-4B90-BAC1-FD49D1306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8852" y="6557300"/>
            <a:ext cx="262255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Hans.-H. Schmidt-Kanefendt, 16.06.2022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053437" y="6594567"/>
            <a:ext cx="5169597" cy="30070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Nds. 100% Erneuerbar -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Ziel&amp;Weg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515983"/>
            <a:ext cx="2133600" cy="47625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7F5EA-B8BB-45F1-BDFC-E98F4627433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 rot="-5400000">
            <a:off x="7267400" y="5008337"/>
            <a:ext cx="349326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>
              <a:spcBef>
                <a:spcPct val="0"/>
              </a:spcBef>
              <a:buFontTx/>
              <a:buNone/>
              <a:defRPr sz="800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Arial" charset="0"/>
                <a:cs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Folienkonzept: Hans-Heinrich Schmidt-Kanefendt nach  (SzeWs220610)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011E584-1F4E-4B82-B416-F22B355ED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58" y="271040"/>
            <a:ext cx="8266112" cy="270564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2400" b="1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Szenario-Workshops</a:t>
            </a:r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C1046CDF-F765-A5DD-6EA9-1DBE72690B3B}"/>
              </a:ext>
            </a:extLst>
          </p:cNvPr>
          <p:cNvSpPr txBox="1">
            <a:spLocks/>
          </p:cNvSpPr>
          <p:nvPr/>
        </p:nvSpPr>
        <p:spPr bwMode="auto">
          <a:xfrm>
            <a:off x="435407" y="649061"/>
            <a:ext cx="8280660" cy="35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2000" b="1" i="1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altLang="de-DE" kern="0" dirty="0">
                <a:latin typeface="Helvetica" charset="0"/>
                <a:cs typeface="Helvetica" charset="0"/>
              </a:rPr>
              <a:t>Aktive Beteiligung: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3DA048E-4C5A-65B4-8D38-B1C262B67332}"/>
              </a:ext>
            </a:extLst>
          </p:cNvPr>
          <p:cNvGrpSpPr/>
          <p:nvPr/>
        </p:nvGrpSpPr>
        <p:grpSpPr>
          <a:xfrm>
            <a:off x="175431" y="1002429"/>
            <a:ext cx="8701495" cy="2701257"/>
            <a:chOff x="175431" y="1002429"/>
            <a:chExt cx="8701495" cy="2701257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7FCE39AE-B47D-2C69-9A1F-FC841C361F13}"/>
                </a:ext>
              </a:extLst>
            </p:cNvPr>
            <p:cNvSpPr/>
            <p:nvPr/>
          </p:nvSpPr>
          <p:spPr>
            <a:xfrm>
              <a:off x="435407" y="1002429"/>
              <a:ext cx="1814735" cy="237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138D3042-3B24-712A-AE6A-1C1C7B092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73" t="4545" r="11863" b="2271"/>
            <a:stretch/>
          </p:blipFill>
          <p:spPr>
            <a:xfrm>
              <a:off x="2250142" y="1043746"/>
              <a:ext cx="6626784" cy="2328085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7" name="Gleichschenkliges Dreieck 6">
              <a:extLst>
                <a:ext uri="{FF2B5EF4-FFF2-40B4-BE49-F238E27FC236}">
                  <a16:creationId xmlns:a16="http://schemas.microsoft.com/office/drawing/2014/main" id="{A6257D0F-F9A2-EEAA-C6DB-633CF02A6E8B}"/>
                </a:ext>
              </a:extLst>
            </p:cNvPr>
            <p:cNvSpPr/>
            <p:nvPr/>
          </p:nvSpPr>
          <p:spPr>
            <a:xfrm rot="5400000" flipH="1" flipV="1">
              <a:off x="1202487" y="2326712"/>
              <a:ext cx="365124" cy="1730191"/>
            </a:xfrm>
            <a:prstGeom prst="triangle">
              <a:avLst>
                <a:gd name="adj" fmla="val 0"/>
              </a:avLst>
            </a:prstGeom>
            <a:solidFill>
              <a:srgbClr val="BB9C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Gleichschenkliges Dreieck 36">
              <a:extLst>
                <a:ext uri="{FF2B5EF4-FFF2-40B4-BE49-F238E27FC236}">
                  <a16:creationId xmlns:a16="http://schemas.microsoft.com/office/drawing/2014/main" id="{1B5FFB5B-6B45-512E-1E1F-3AD8E40064FC}"/>
                </a:ext>
              </a:extLst>
            </p:cNvPr>
            <p:cNvSpPr/>
            <p:nvPr/>
          </p:nvSpPr>
          <p:spPr>
            <a:xfrm rot="5400000" flipH="1">
              <a:off x="1030114" y="2206333"/>
              <a:ext cx="620599" cy="1730192"/>
            </a:xfrm>
            <a:prstGeom prst="triangle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10039DCF-7E26-8A95-6A28-055D100A7DF6}"/>
                </a:ext>
              </a:extLst>
            </p:cNvPr>
            <p:cNvSpPr/>
            <p:nvPr/>
          </p:nvSpPr>
          <p:spPr>
            <a:xfrm rot="1104399">
              <a:off x="1541928" y="3289808"/>
              <a:ext cx="748123" cy="152400"/>
            </a:xfrm>
            <a:prstGeom prst="rect">
              <a:avLst/>
            </a:prstGeom>
            <a:solidFill>
              <a:srgbClr val="6056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B5B13E00-876D-16D5-B02A-063712DE7264}"/>
                </a:ext>
              </a:extLst>
            </p:cNvPr>
            <p:cNvSpPr/>
            <p:nvPr/>
          </p:nvSpPr>
          <p:spPr>
            <a:xfrm>
              <a:off x="1649820" y="3381652"/>
              <a:ext cx="748123" cy="3220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B46F28EB-A2D1-CC7B-B852-B6302E5D65B1}"/>
                </a:ext>
              </a:extLst>
            </p:cNvPr>
            <p:cNvSpPr/>
            <p:nvPr/>
          </p:nvSpPr>
          <p:spPr>
            <a:xfrm>
              <a:off x="816414" y="3032975"/>
              <a:ext cx="748123" cy="3220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F164ADF7-7C85-9482-D9C8-BEF283443E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1" t="9881" r="-239"/>
            <a:stretch/>
          </p:blipFill>
          <p:spPr>
            <a:xfrm>
              <a:off x="175431" y="1425388"/>
              <a:ext cx="2325721" cy="1577259"/>
            </a:xfrm>
            <a:prstGeom prst="rect">
              <a:avLst/>
            </a:prstGeom>
            <a:ln w="44450">
              <a:solidFill>
                <a:schemeClr val="bg1">
                  <a:lumMod val="65000"/>
                </a:schemeClr>
              </a:solidFill>
            </a:ln>
            <a:scene3d>
              <a:camera prst="isometricRightUp"/>
              <a:lightRig rig="threePt" dir="t"/>
            </a:scene3d>
          </p:spPr>
        </p:pic>
      </p:grpSp>
      <p:pic>
        <p:nvPicPr>
          <p:cNvPr id="10" name="Grafik 9">
            <a:extLst>
              <a:ext uri="{FF2B5EF4-FFF2-40B4-BE49-F238E27FC236}">
                <a16:creationId xmlns:a16="http://schemas.microsoft.com/office/drawing/2014/main" id="{69FFC78E-A39C-E15D-B4A8-D724C7023B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477" y="3577244"/>
            <a:ext cx="8441519" cy="1032739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97C79116-F9BB-652A-4065-27B1B1511954}"/>
              </a:ext>
            </a:extLst>
          </p:cNvPr>
          <p:cNvSpPr txBox="1"/>
          <p:nvPr/>
        </p:nvSpPr>
        <p:spPr>
          <a:xfrm>
            <a:off x="549927" y="4759349"/>
            <a:ext cx="2638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Studierende HS Osnabrück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5F7C59-A091-CD71-CC60-17EDCC34A300}"/>
              </a:ext>
            </a:extLst>
          </p:cNvPr>
          <p:cNvSpPr txBox="1"/>
          <p:nvPr/>
        </p:nvSpPr>
        <p:spPr>
          <a:xfrm>
            <a:off x="397793" y="5227573"/>
            <a:ext cx="235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Studierende Ostfalia-HS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48A6134B-B2E8-6864-0FFF-9EF9375F91C2}"/>
              </a:ext>
            </a:extLst>
          </p:cNvPr>
          <p:cNvSpPr txBox="1"/>
          <p:nvPr/>
        </p:nvSpPr>
        <p:spPr>
          <a:xfrm>
            <a:off x="3266923" y="5049891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Landkreis Northeim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8AE1AEFC-57DA-D6F7-9B5E-168A03DED199}"/>
              </a:ext>
            </a:extLst>
          </p:cNvPr>
          <p:cNvSpPr txBox="1"/>
          <p:nvPr/>
        </p:nvSpPr>
        <p:spPr>
          <a:xfrm>
            <a:off x="2980610" y="5448586"/>
            <a:ext cx="3089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Energieagentur LK Schaumburg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B5C0F7CE-62DC-B3E3-EBAD-EA8D5C112DD0}"/>
              </a:ext>
            </a:extLst>
          </p:cNvPr>
          <p:cNvSpPr txBox="1"/>
          <p:nvPr/>
        </p:nvSpPr>
        <p:spPr>
          <a:xfrm>
            <a:off x="3600032" y="5858222"/>
            <a:ext cx="2331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Stadtverwaltung Lingen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EE0949E5-1D6A-ECBF-9412-1C3D886900C6}"/>
              </a:ext>
            </a:extLst>
          </p:cNvPr>
          <p:cNvSpPr txBox="1"/>
          <p:nvPr/>
        </p:nvSpPr>
        <p:spPr>
          <a:xfrm>
            <a:off x="3357475" y="4642087"/>
            <a:ext cx="3058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KlimaschutzmanagerInnen Nds.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F685B2B2-9059-14D7-EE60-26AE4FC163D2}"/>
              </a:ext>
            </a:extLst>
          </p:cNvPr>
          <p:cNvSpPr txBox="1"/>
          <p:nvPr/>
        </p:nvSpPr>
        <p:spPr>
          <a:xfrm>
            <a:off x="5914271" y="5202622"/>
            <a:ext cx="253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MdB, MdL (Nds., MVP, SH)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AB1BD939-DC2C-5D5B-6A8C-5339A6D9974C}"/>
              </a:ext>
            </a:extLst>
          </p:cNvPr>
          <p:cNvSpPr txBox="1"/>
          <p:nvPr/>
        </p:nvSpPr>
        <p:spPr>
          <a:xfrm>
            <a:off x="6277758" y="5555860"/>
            <a:ext cx="2431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Politische </a:t>
            </a:r>
            <a:br>
              <a:rPr lang="de-DE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</a:br>
            <a:r>
              <a:rPr lang="de-DE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  Arbeitsgemeinschaften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8BDDD22B-AA9F-2163-0D25-261B9E14422F}"/>
              </a:ext>
            </a:extLst>
          </p:cNvPr>
          <p:cNvSpPr txBox="1"/>
          <p:nvPr/>
        </p:nvSpPr>
        <p:spPr>
          <a:xfrm>
            <a:off x="4965794" y="6292612"/>
            <a:ext cx="280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Wirtschaftsjunioren Emsland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15FF6EC6-2E88-28E2-2C2B-4D86BFA0612C}"/>
              </a:ext>
            </a:extLst>
          </p:cNvPr>
          <p:cNvSpPr txBox="1"/>
          <p:nvPr/>
        </p:nvSpPr>
        <p:spPr>
          <a:xfrm>
            <a:off x="6416326" y="4767103"/>
            <a:ext cx="239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Maschinenbau-Netzwerk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08B5D5FC-0785-8D02-DE98-5F819E165937}"/>
              </a:ext>
            </a:extLst>
          </p:cNvPr>
          <p:cNvSpPr txBox="1"/>
          <p:nvPr/>
        </p:nvSpPr>
        <p:spPr>
          <a:xfrm>
            <a:off x="790811" y="6146651"/>
            <a:ext cx="3164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Katholische Frauengemeinschaft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D429244B-DE86-BF0B-C361-9E600851FEBD}"/>
              </a:ext>
            </a:extLst>
          </p:cNvPr>
          <p:cNvSpPr txBox="1"/>
          <p:nvPr/>
        </p:nvSpPr>
        <p:spPr>
          <a:xfrm>
            <a:off x="519953" y="5717687"/>
            <a:ext cx="273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Schüler*innen Georgianum  </a:t>
            </a:r>
          </a:p>
        </p:txBody>
      </p:sp>
    </p:spTree>
    <p:extLst>
      <p:ext uri="{BB962C8B-B14F-4D97-AF65-F5344CB8AC3E}">
        <p14:creationId xmlns:p14="http://schemas.microsoft.com/office/powerpoint/2010/main" val="1788745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5" descr="C:\Users\hsk\Documents\_wattweg2008\Veranstaltungen__2017\170721UniCL\Verbrauchsniveau.jpg">
            <a:extLst>
              <a:ext uri="{FF2B5EF4-FFF2-40B4-BE49-F238E27FC236}">
                <a16:creationId xmlns:a16="http://schemas.microsoft.com/office/drawing/2014/main" id="{C8C6BDE2-06DF-64CF-C567-C9CE5220AB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326" b="1"/>
          <a:stretch/>
        </p:blipFill>
        <p:spPr bwMode="auto">
          <a:xfrm>
            <a:off x="775148" y="1310400"/>
            <a:ext cx="2998543" cy="507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5" descr="C:\Users\hsk\Documents\_wattweg2008\Veranstaltungen__2017\170721UniCL\Verbrauchsnivea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4" y="1311710"/>
            <a:ext cx="7557959" cy="507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F8DE19F-9BFB-4B90-BAC1-FD49D1306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" y="6544751"/>
            <a:ext cx="262255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Hans.-H. Schmidt-Kanefendt, 16.06.2022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990938" y="6586960"/>
            <a:ext cx="5169597" cy="30070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Nds. 100% Erneuerbar -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Ziel&amp;Weg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515983"/>
            <a:ext cx="2133600" cy="47625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7F5EA-B8BB-45F1-BDFC-E98F4627433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 rot="-5400000">
            <a:off x="7269804" y="5008337"/>
            <a:ext cx="348845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>
              <a:spcBef>
                <a:spcPct val="0"/>
              </a:spcBef>
              <a:buFontTx/>
              <a:buNone/>
              <a:defRPr sz="800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Arial" charset="0"/>
                <a:cs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Folienkonzept: Hans-Heinrich Schmidt-Kanefendt nach  (Niveau200921)</a:t>
            </a:r>
          </a:p>
        </p:txBody>
      </p:sp>
      <p:cxnSp>
        <p:nvCxnSpPr>
          <p:cNvPr id="66" name="Gerade Verbindung 65"/>
          <p:cNvCxnSpPr/>
          <p:nvPr/>
        </p:nvCxnSpPr>
        <p:spPr>
          <a:xfrm>
            <a:off x="7272300" y="1779204"/>
            <a:ext cx="0" cy="1596661"/>
          </a:xfrm>
          <a:prstGeom prst="line">
            <a:avLst/>
          </a:prstGeom>
          <a:ln w="57150" cmpd="sng">
            <a:gradFill>
              <a:gsLst>
                <a:gs pos="0">
                  <a:srgbClr val="00B050"/>
                </a:gs>
                <a:gs pos="40000">
                  <a:srgbClr val="FFC000"/>
                </a:gs>
                <a:gs pos="78000">
                  <a:srgbClr val="FF0000"/>
                </a:gs>
              </a:gsLst>
              <a:lin ang="540000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/>
          <p:cNvCxnSpPr/>
          <p:nvPr/>
        </p:nvCxnSpPr>
        <p:spPr>
          <a:xfrm flipV="1">
            <a:off x="6597225" y="1683100"/>
            <a:ext cx="0" cy="3816000"/>
          </a:xfrm>
          <a:prstGeom prst="line">
            <a:avLst/>
          </a:prstGeom>
          <a:ln w="57150" cmpd="sng">
            <a:gradFill>
              <a:gsLst>
                <a:gs pos="0">
                  <a:srgbClr val="00B050"/>
                </a:gs>
                <a:gs pos="32000">
                  <a:srgbClr val="FFC000"/>
                </a:gs>
                <a:gs pos="100000">
                  <a:srgbClr val="FF0000"/>
                </a:gs>
              </a:gsLst>
              <a:lin ang="540000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68"/>
          <p:cNvSpPr txBox="1"/>
          <p:nvPr/>
        </p:nvSpPr>
        <p:spPr>
          <a:xfrm>
            <a:off x="7047275" y="1425261"/>
            <a:ext cx="1341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Veränderung: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7272300" y="1710680"/>
            <a:ext cx="10743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- unkritisch</a:t>
            </a:r>
          </a:p>
        </p:txBody>
      </p:sp>
      <p:sp>
        <p:nvSpPr>
          <p:cNvPr id="71" name="Textfeld 70"/>
          <p:cNvSpPr txBox="1"/>
          <p:nvPr/>
        </p:nvSpPr>
        <p:spPr>
          <a:xfrm>
            <a:off x="7272300" y="3113965"/>
            <a:ext cx="8691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- kritisch</a:t>
            </a:r>
          </a:p>
        </p:txBody>
      </p:sp>
      <p:cxnSp>
        <p:nvCxnSpPr>
          <p:cNvPr id="72" name="Gerade Verbindung 71"/>
          <p:cNvCxnSpPr/>
          <p:nvPr/>
        </p:nvCxnSpPr>
        <p:spPr>
          <a:xfrm>
            <a:off x="5562110" y="1771945"/>
            <a:ext cx="0" cy="3727155"/>
          </a:xfrm>
          <a:prstGeom prst="line">
            <a:avLst/>
          </a:prstGeom>
          <a:ln w="57150" cmpd="sng">
            <a:gradFill>
              <a:gsLst>
                <a:gs pos="0">
                  <a:srgbClr val="00B050"/>
                </a:gs>
                <a:gs pos="63000">
                  <a:srgbClr val="FFC000"/>
                </a:gs>
                <a:gs pos="100000">
                  <a:srgbClr val="FF0000"/>
                </a:gs>
              </a:gsLst>
              <a:lin ang="540000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72"/>
          <p:cNvCxnSpPr/>
          <p:nvPr/>
        </p:nvCxnSpPr>
        <p:spPr>
          <a:xfrm>
            <a:off x="3804287" y="4126723"/>
            <a:ext cx="304429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feld 73"/>
          <p:cNvSpPr txBox="1"/>
          <p:nvPr/>
        </p:nvSpPr>
        <p:spPr>
          <a:xfrm>
            <a:off x="3656777" y="3834335"/>
            <a:ext cx="124264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Ausgangs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b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Punkt</a:t>
            </a:r>
          </a:p>
        </p:txBody>
      </p:sp>
      <p:cxnSp>
        <p:nvCxnSpPr>
          <p:cNvPr id="85" name="Gerade Verbindung mit Pfeil 84"/>
          <p:cNvCxnSpPr/>
          <p:nvPr/>
        </p:nvCxnSpPr>
        <p:spPr>
          <a:xfrm flipV="1">
            <a:off x="4846641" y="3565342"/>
            <a:ext cx="0" cy="557981"/>
          </a:xfrm>
          <a:prstGeom prst="straightConnector1">
            <a:avLst/>
          </a:prstGeom>
          <a:ln w="22225">
            <a:solidFill>
              <a:srgbClr val="0070C0"/>
            </a:solidFill>
            <a:prstDash val="sysDash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feld 85"/>
          <p:cNvSpPr txBox="1"/>
          <p:nvPr/>
        </p:nvSpPr>
        <p:spPr>
          <a:xfrm>
            <a:off x="4426014" y="3315471"/>
            <a:ext cx="72167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Mehr?</a:t>
            </a:r>
          </a:p>
        </p:txBody>
      </p:sp>
      <p:cxnSp>
        <p:nvCxnSpPr>
          <p:cNvPr id="87" name="Gerade Verbindung mit Pfeil 86"/>
          <p:cNvCxnSpPr/>
          <p:nvPr/>
        </p:nvCxnSpPr>
        <p:spPr>
          <a:xfrm>
            <a:off x="4846641" y="4123322"/>
            <a:ext cx="0" cy="629536"/>
          </a:xfrm>
          <a:prstGeom prst="straightConnector1">
            <a:avLst/>
          </a:prstGeom>
          <a:ln w="22225">
            <a:solidFill>
              <a:srgbClr val="0070C0"/>
            </a:solidFill>
            <a:prstDash val="sysDash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feld 88"/>
          <p:cNvSpPr txBox="1"/>
          <p:nvPr/>
        </p:nvSpPr>
        <p:spPr>
          <a:xfrm>
            <a:off x="4288189" y="4710626"/>
            <a:ext cx="99732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Weniger?</a:t>
            </a:r>
          </a:p>
        </p:txBody>
      </p:sp>
      <p:sp>
        <p:nvSpPr>
          <p:cNvPr id="90" name="Textfeld 89"/>
          <p:cNvSpPr txBox="1"/>
          <p:nvPr/>
        </p:nvSpPr>
        <p:spPr>
          <a:xfrm>
            <a:off x="3155083" y="5499100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17%</a:t>
            </a:r>
          </a:p>
        </p:txBody>
      </p:sp>
      <p:sp>
        <p:nvSpPr>
          <p:cNvPr id="100" name="Textfeld 99"/>
          <p:cNvSpPr txBox="1"/>
          <p:nvPr/>
        </p:nvSpPr>
        <p:spPr>
          <a:xfrm>
            <a:off x="6304539" y="5482223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100%</a:t>
            </a:r>
          </a:p>
        </p:txBody>
      </p:sp>
      <p:sp>
        <p:nvSpPr>
          <p:cNvPr id="101" name="Textfeld 100"/>
          <p:cNvSpPr txBox="1"/>
          <p:nvPr/>
        </p:nvSpPr>
        <p:spPr>
          <a:xfrm>
            <a:off x="5181927" y="3192360"/>
            <a:ext cx="708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Ent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-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lastung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66FF33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/>
            </a:endParaRPr>
          </a:p>
        </p:txBody>
      </p:sp>
      <p:sp>
        <p:nvSpPr>
          <p:cNvPr id="102" name="Textfeld 101"/>
          <p:cNvSpPr txBox="1"/>
          <p:nvPr/>
        </p:nvSpPr>
        <p:spPr>
          <a:xfrm>
            <a:off x="6242801" y="4631172"/>
            <a:ext cx="708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Ent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-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lastung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66FF33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/>
            </a:endParaRPr>
          </a:p>
        </p:txBody>
      </p:sp>
      <p:sp>
        <p:nvSpPr>
          <p:cNvPr id="104" name="Textfeld 103"/>
          <p:cNvSpPr txBox="1"/>
          <p:nvPr/>
        </p:nvSpPr>
        <p:spPr>
          <a:xfrm>
            <a:off x="6242801" y="3210259"/>
            <a:ext cx="708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Be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-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lastung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/>
            </a:endParaRPr>
          </a:p>
        </p:txBody>
      </p:sp>
      <p:sp>
        <p:nvSpPr>
          <p:cNvPr id="105" name="Textfeld 104"/>
          <p:cNvSpPr txBox="1"/>
          <p:nvPr/>
        </p:nvSpPr>
        <p:spPr>
          <a:xfrm>
            <a:off x="5181927" y="4618293"/>
            <a:ext cx="708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Be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-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lastung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/>
            </a:endParaRPr>
          </a:p>
        </p:txBody>
      </p:sp>
      <p:sp>
        <p:nvSpPr>
          <p:cNvPr id="106" name="Textfeld 105"/>
          <p:cNvSpPr txBox="1"/>
          <p:nvPr/>
        </p:nvSpPr>
        <p:spPr>
          <a:xfrm>
            <a:off x="7391063" y="3680298"/>
            <a:ext cx="104067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Verbrauch</a:t>
            </a:r>
          </a:p>
        </p:txBody>
      </p:sp>
      <p:sp>
        <p:nvSpPr>
          <p:cNvPr id="107" name="Textfeld 106"/>
          <p:cNvSpPr txBox="1"/>
          <p:nvPr/>
        </p:nvSpPr>
        <p:spPr>
          <a:xfrm>
            <a:off x="7406303" y="4015578"/>
            <a:ext cx="63870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Fossil</a:t>
            </a:r>
          </a:p>
        </p:txBody>
      </p:sp>
      <p:sp>
        <p:nvSpPr>
          <p:cNvPr id="108" name="Textfeld 107"/>
          <p:cNvSpPr txBox="1"/>
          <p:nvPr/>
        </p:nvSpPr>
        <p:spPr>
          <a:xfrm>
            <a:off x="7391063" y="4350858"/>
            <a:ext cx="112723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Erneuerbar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011E584-1F4E-4B82-B416-F22B355ED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58" y="271040"/>
            <a:ext cx="8266112" cy="270564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2400" b="1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Szenario-Workshops</a:t>
            </a:r>
          </a:p>
        </p:txBody>
      </p:sp>
      <p:pic>
        <p:nvPicPr>
          <p:cNvPr id="32" name="Picture 5" descr="C:\Users\hsk\Documents\_wattweg2008\Veranstaltungen__2017\170721UniCL\Verbrauchsniveau.jpg">
            <a:extLst>
              <a:ext uri="{FF2B5EF4-FFF2-40B4-BE49-F238E27FC236}">
                <a16:creationId xmlns:a16="http://schemas.microsoft.com/office/drawing/2014/main" id="{71BC5EB7-ED57-33C5-DEF2-B98E903365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85" t="47482" r="12662" b="34436"/>
          <a:stretch/>
        </p:blipFill>
        <p:spPr bwMode="auto">
          <a:xfrm>
            <a:off x="7250795" y="3724265"/>
            <a:ext cx="177825" cy="91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C1046CDF-F765-A5DD-6EA9-1DBE72690B3B}"/>
              </a:ext>
            </a:extLst>
          </p:cNvPr>
          <p:cNvSpPr txBox="1">
            <a:spLocks/>
          </p:cNvSpPr>
          <p:nvPr/>
        </p:nvSpPr>
        <p:spPr bwMode="auto">
          <a:xfrm>
            <a:off x="435407" y="649061"/>
            <a:ext cx="8280660" cy="35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2000" b="1" i="1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altLang="de-DE" kern="0" dirty="0">
                <a:latin typeface="Helvetica" charset="0"/>
                <a:cs typeface="Helvetica" charset="0"/>
              </a:rPr>
              <a:t>Abwägungsprozess:</a:t>
            </a:r>
          </a:p>
        </p:txBody>
      </p:sp>
    </p:spTree>
    <p:extLst>
      <p:ext uri="{BB962C8B-B14F-4D97-AF65-F5344CB8AC3E}">
        <p14:creationId xmlns:p14="http://schemas.microsoft.com/office/powerpoint/2010/main" val="546528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4" grpId="0" animBg="1"/>
      <p:bldP spid="86" grpId="0"/>
      <p:bldP spid="89" grpId="0"/>
      <p:bldP spid="101" grpId="0"/>
      <p:bldP spid="102" grpId="0"/>
      <p:bldP spid="104" grpId="0"/>
      <p:bldP spid="1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F8DE19F-9BFB-4B90-BAC1-FD49D1306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6797" y="6550867"/>
            <a:ext cx="262255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Hans.-H. Schmidt-Kanefendt, 16.06.2022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048043" y="6602328"/>
            <a:ext cx="5169597" cy="27104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Nds. 100% Erneuerbar -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Ziel&amp;Weg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515983"/>
            <a:ext cx="2133600" cy="47625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7F5EA-B8BB-45F1-BDFC-E98F4627433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 rot="-5400000">
            <a:off x="7188051" y="5008337"/>
            <a:ext cx="36519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>
              <a:spcBef>
                <a:spcPct val="0"/>
              </a:spcBef>
              <a:buFontTx/>
              <a:buNone/>
              <a:defRPr sz="800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Arial" charset="0"/>
                <a:cs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Folienkonzept: Hans-Heinrich Schmidt-Kanefendt nach  (WS-MuMe220610)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011E584-1F4E-4B82-B416-F22B355ED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58" y="271040"/>
            <a:ext cx="8266112" cy="270564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2400" b="1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Szenario-Workshops</a:t>
            </a:r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C1046CDF-F765-A5DD-6EA9-1DBE72690B3B}"/>
              </a:ext>
            </a:extLst>
          </p:cNvPr>
          <p:cNvSpPr txBox="1">
            <a:spLocks/>
          </p:cNvSpPr>
          <p:nvPr/>
        </p:nvSpPr>
        <p:spPr bwMode="auto">
          <a:xfrm>
            <a:off x="435407" y="649061"/>
            <a:ext cx="8280660" cy="35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2000" b="1" i="1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altLang="de-DE" kern="0" dirty="0">
                <a:latin typeface="Helvetica" charset="0"/>
                <a:cs typeface="Helvetica" charset="0"/>
              </a:rPr>
              <a:t>Abstimmungs-Beispiel: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09271B9-89AC-4EB7-9DAA-356F33B51152}"/>
              </a:ext>
            </a:extLst>
          </p:cNvPr>
          <p:cNvSpPr txBox="1"/>
          <p:nvPr/>
        </p:nvSpPr>
        <p:spPr>
          <a:xfrm>
            <a:off x="374633" y="5918454"/>
            <a:ext cx="8244437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de-DE"/>
            </a:defPPr>
            <a:lvl1pPr eaLnBrk="1" hangingPunct="1">
              <a:buFontTx/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cs typeface="Arial" charset="0"/>
              </a:defRPr>
            </a:lvl9pPr>
          </a:lstStyle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Quelle: Helena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Karatossios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Theresa Gothe, Anne Schierenbeck (2021). </a:t>
            </a:r>
            <a:r>
              <a:rPr lang="en-US" dirty="0">
                <a:effectLst/>
                <a:latin typeface="Arial" panose="020B0604020202020204" pitchFamily="34" charset="0"/>
              </a:rPr>
              <a:t>Future discourse: </a:t>
            </a:r>
            <a:br>
              <a:rPr lang="en-US" dirty="0">
                <a:effectLst/>
                <a:latin typeface="Arial" panose="020B0604020202020204" pitchFamily="34" charset="0"/>
              </a:rPr>
            </a:br>
            <a:r>
              <a:rPr lang="en-US" dirty="0">
                <a:effectLst/>
                <a:latin typeface="Arial" panose="020B0604020202020204" pitchFamily="34" charset="0"/>
              </a:rPr>
              <a:t>Energy and agricultural turnaround in one area? Modeling of future land use with the software 100prosim. </a:t>
            </a:r>
            <a:br>
              <a:rPr lang="en-US" dirty="0">
                <a:effectLst/>
                <a:latin typeface="Arial" panose="020B0604020202020204" pitchFamily="34" charset="0"/>
              </a:rPr>
            </a:br>
            <a:r>
              <a:rPr lang="en-US" sz="1100" dirty="0">
                <a:effectLst/>
                <a:latin typeface="Arial" panose="020B0604020202020204" pitchFamily="34" charset="0"/>
                <a:hlinkClick r:id="rId3"/>
              </a:rPr>
              <a:t>http://centmapress.ilb.uni-bonn.de/ojs/index.php/proceedings/article/download/2118/1040</a:t>
            </a:r>
            <a:r>
              <a:rPr lang="en-US" sz="1100" dirty="0">
                <a:effectLst/>
                <a:latin typeface="Arial" panose="020B0604020202020204" pitchFamily="34" charset="0"/>
              </a:rPr>
              <a:t> 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F8C701D-E965-CB44-0031-BCE956E2BA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-82"/>
          <a:stretch/>
        </p:blipFill>
        <p:spPr>
          <a:xfrm>
            <a:off x="923925" y="1696905"/>
            <a:ext cx="7296150" cy="387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98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F8DE19F-9BFB-4B90-BAC1-FD49D1306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6797" y="6571572"/>
            <a:ext cx="2622550" cy="329468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Hans.-H. Schmidt-Kanefendt, 16.06.2022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048043" y="6601488"/>
            <a:ext cx="5169597" cy="271879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Nds. 100% Erneuerbar -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Ziel&amp;Weg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515983"/>
            <a:ext cx="2133600" cy="47625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E7F5EA-B8BB-45F1-BDFC-E98F46274332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 rot="-5400000">
            <a:off x="7271407" y="5008337"/>
            <a:ext cx="348524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>
              <a:spcBef>
                <a:spcPct val="0"/>
              </a:spcBef>
              <a:buFontTx/>
              <a:buNone/>
              <a:defRPr sz="800">
                <a:solidFill>
                  <a:schemeClr val="folHlink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Arial" charset="0"/>
                <a:cs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Folienkonzept: Hans-Heinrich Schmidt-Kanefendt nach  (WS-Wi220610)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011E584-1F4E-4B82-B416-F22B355ED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58" y="271040"/>
            <a:ext cx="8266112" cy="270564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2400" b="1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Szenario-Workshops</a:t>
            </a:r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C1046CDF-F765-A5DD-6EA9-1DBE72690B3B}"/>
              </a:ext>
            </a:extLst>
          </p:cNvPr>
          <p:cNvSpPr txBox="1">
            <a:spLocks/>
          </p:cNvSpPr>
          <p:nvPr/>
        </p:nvSpPr>
        <p:spPr bwMode="auto">
          <a:xfrm>
            <a:off x="435407" y="649061"/>
            <a:ext cx="8280660" cy="35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2000" b="1" i="1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altLang="de-DE" kern="0" dirty="0">
                <a:latin typeface="Helvetica" charset="0"/>
                <a:cs typeface="Helvetica" charset="0"/>
              </a:rPr>
              <a:t>Positionierungs-Beispiel: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A3EF497-7107-0F01-5D85-EF8417268D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53" b="9723"/>
          <a:stretch/>
        </p:blipFill>
        <p:spPr>
          <a:xfrm>
            <a:off x="413116" y="1231333"/>
            <a:ext cx="8410496" cy="465401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D09271B9-89AC-4EB7-9DAA-356F33B51152}"/>
              </a:ext>
            </a:extLst>
          </p:cNvPr>
          <p:cNvSpPr txBox="1"/>
          <p:nvPr/>
        </p:nvSpPr>
        <p:spPr>
          <a:xfrm>
            <a:off x="352958" y="6125295"/>
            <a:ext cx="8244437" cy="44627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de-DE"/>
            </a:defPPr>
            <a:lvl1pPr eaLnBrk="1" hangingPunct="1">
              <a:buFontTx/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cs typeface="Arial" charset="0"/>
              </a:defRPr>
            </a:lvl9pPr>
          </a:lstStyle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Quelle: Theresa Gothe, Anne Schierenbeck (2022). Simulation der Energiezukunft Effekte von Software unterstützten Workshops.</a:t>
            </a:r>
            <a:b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https://www.tugraz.at/fileadmin/user_upload/tugrazExternal/738639ca-39a0-4129-b0f0-38b384c12b57/files/lf/Session_B6/266_LF_Gothe.pdf</a:t>
            </a: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849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tandard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pattFill prst="wdUpDiag">
          <a:fgClr>
            <a:schemeClr val="accent1"/>
          </a:fgClr>
          <a:bgClr>
            <a:srgbClr val="C5B075"/>
          </a:bgClr>
        </a:pattFill>
        <a:ln w="9525">
          <a:solidFill>
            <a:schemeClr val="bg2"/>
          </a:solidFill>
          <a:prstDash val="dash"/>
          <a:miter lim="800000"/>
          <a:headEnd/>
          <a:tailEnd/>
        </a:ln>
      </a:spPr>
      <a:bodyPr wrap="none" anchor="ctr"/>
      <a:lstStyle>
        <a:defPPr>
          <a:defRPr/>
        </a:defPPr>
      </a:lstStyle>
    </a:sp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96969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Standarddesign">
  <a:themeElements>
    <a:clrScheme name="1_Standard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69696"/>
      </a:hlink>
      <a:folHlink>
        <a:srgbClr val="B2B2B2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pattFill prst="wdUpDiag">
          <a:fgClr>
            <a:schemeClr val="accent1"/>
          </a:fgClr>
          <a:bgClr>
            <a:srgbClr val="C5B075"/>
          </a:bgClr>
        </a:pattFill>
        <a:ln w="9525">
          <a:solidFill>
            <a:schemeClr val="bg2"/>
          </a:solidFill>
          <a:prstDash val="dash"/>
          <a:miter lim="800000"/>
          <a:headEnd/>
          <a:tailEnd/>
        </a:ln>
      </a:spPr>
      <a:bodyPr wrap="none" anchor="ctr"/>
      <a:lstStyle>
        <a:defPPr>
          <a:defRPr/>
        </a:defPPr>
      </a:lstStyle>
    </a:sp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96969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Standarddesign">
  <a:themeElements>
    <a:clrScheme name="1_Standard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69696"/>
      </a:hlink>
      <a:folHlink>
        <a:srgbClr val="B2B2B2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pattFill prst="wdUpDiag">
          <a:fgClr>
            <a:schemeClr val="accent1"/>
          </a:fgClr>
          <a:bgClr>
            <a:srgbClr val="C5B075"/>
          </a:bgClr>
        </a:pattFill>
        <a:ln w="9525">
          <a:solidFill>
            <a:schemeClr val="bg2"/>
          </a:solidFill>
          <a:prstDash val="dash"/>
          <a:miter lim="800000"/>
          <a:headEnd/>
          <a:tailEnd/>
        </a:ln>
      </a:spPr>
      <a:bodyPr wrap="none" anchor="ctr"/>
      <a:lstStyle>
        <a:defPPr>
          <a:defRPr/>
        </a:defPPr>
      </a:lstStyle>
    </a:sp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96969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Standarddesign">
  <a:themeElements>
    <a:clrScheme name="1_Standard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69696"/>
      </a:hlink>
      <a:folHlink>
        <a:srgbClr val="B2B2B2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pattFill prst="wdUpDiag">
          <a:fgClr>
            <a:schemeClr val="accent1"/>
          </a:fgClr>
          <a:bgClr>
            <a:srgbClr val="C5B075"/>
          </a:bgClr>
        </a:pattFill>
        <a:ln w="9525">
          <a:solidFill>
            <a:schemeClr val="bg2"/>
          </a:solidFill>
          <a:prstDash val="dash"/>
          <a:miter lim="800000"/>
          <a:headEnd/>
          <a:tailEnd/>
        </a:ln>
      </a:spPr>
      <a:bodyPr wrap="none" anchor="ctr"/>
      <a:lstStyle>
        <a:defPPr>
          <a:defRPr/>
        </a:defPPr>
      </a:lstStyle>
    </a:sp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96969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Standarddesign">
  <a:themeElements>
    <a:clrScheme name="1_Standard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69696"/>
      </a:hlink>
      <a:folHlink>
        <a:srgbClr val="B2B2B2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pattFill prst="wdUpDiag">
          <a:fgClr>
            <a:schemeClr val="accent1"/>
          </a:fgClr>
          <a:bgClr>
            <a:srgbClr val="C5B075"/>
          </a:bgClr>
        </a:pattFill>
        <a:ln w="9525">
          <a:solidFill>
            <a:schemeClr val="bg2"/>
          </a:solidFill>
          <a:prstDash val="dash"/>
          <a:miter lim="800000"/>
          <a:headEnd/>
          <a:tailEnd/>
        </a:ln>
      </a:spPr>
      <a:bodyPr wrap="none" anchor="ctr"/>
      <a:lstStyle>
        <a:defPPr>
          <a:defRPr/>
        </a:defPPr>
      </a:lstStyle>
    </a:sp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96969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Standard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pattFill prst="wdUpDiag">
          <a:fgClr>
            <a:schemeClr val="accent1"/>
          </a:fgClr>
          <a:bgClr>
            <a:srgbClr val="C5B075"/>
          </a:bgClr>
        </a:pattFill>
        <a:ln w="9525">
          <a:solidFill>
            <a:schemeClr val="bg2"/>
          </a:solidFill>
          <a:prstDash val="dash"/>
          <a:miter lim="800000"/>
          <a:headEnd/>
          <a:tailEnd/>
        </a:ln>
      </a:spPr>
      <a:bodyPr wrap="none" anchor="ctr"/>
      <a:lstStyle>
        <a:defPPr>
          <a:defRPr/>
        </a:defPPr>
      </a:lstStyle>
    </a:sp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96969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1739</Words>
  <Application>Microsoft Office PowerPoint</Application>
  <PresentationFormat>Bildschirmpräsentation (4:3)</PresentationFormat>
  <Paragraphs>383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8</vt:i4>
      </vt:variant>
      <vt:variant>
        <vt:lpstr>Folientitel</vt:lpstr>
      </vt:variant>
      <vt:variant>
        <vt:i4>13</vt:i4>
      </vt:variant>
    </vt:vector>
  </HeadingPairs>
  <TitlesOfParts>
    <vt:vector size="29" baseType="lpstr">
      <vt:lpstr>Arial</vt:lpstr>
      <vt:lpstr>Arial Black</vt:lpstr>
      <vt:lpstr>Arial Narrow</vt:lpstr>
      <vt:lpstr>Calibri</vt:lpstr>
      <vt:lpstr>Calibri Light</vt:lpstr>
      <vt:lpstr>Helvetica</vt:lpstr>
      <vt:lpstr>Webdings</vt:lpstr>
      <vt:lpstr>Wingdings</vt:lpstr>
      <vt:lpstr>Office</vt:lpstr>
      <vt:lpstr>1_Standarddesign</vt:lpstr>
      <vt:lpstr>Benutzerdefiniertes Design</vt:lpstr>
      <vt:lpstr>2_Standarddesign</vt:lpstr>
      <vt:lpstr>3_Standarddesign</vt:lpstr>
      <vt:lpstr>4_Standarddesign</vt:lpstr>
      <vt:lpstr>5_Standarddesign</vt:lpstr>
      <vt:lpstr>6_Standarddesign</vt:lpstr>
      <vt:lpstr>PowerPoint-Präsentation</vt:lpstr>
      <vt:lpstr>Runder Tisch Energiewende 2050</vt:lpstr>
      <vt:lpstr>Runder Tisch Energiewende 2050</vt:lpstr>
      <vt:lpstr>Runder Tisch Energiewende 2050</vt:lpstr>
      <vt:lpstr>Runder Tisch Energiewende 2050</vt:lpstr>
      <vt:lpstr>Szenario-Workshops</vt:lpstr>
      <vt:lpstr>Szenario-Workshops</vt:lpstr>
      <vt:lpstr>Szenario-Workshops</vt:lpstr>
      <vt:lpstr>Szenario-Workshops</vt:lpstr>
      <vt:lpstr>Projektion auf Teilregion</vt:lpstr>
      <vt:lpstr>Projektion auf Teilregion</vt:lpstr>
      <vt:lpstr>Projektion auf Teilregion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schmidt-kanefendt@outlook.de</dc:creator>
  <cp:lastModifiedBy>Hans-Heinrich Schmidt-Kanefendt</cp:lastModifiedBy>
  <cp:revision>68</cp:revision>
  <cp:lastPrinted>2022-03-09T15:26:31Z</cp:lastPrinted>
  <dcterms:created xsi:type="dcterms:W3CDTF">2020-05-27T08:41:39Z</dcterms:created>
  <dcterms:modified xsi:type="dcterms:W3CDTF">2022-06-13T10:25:45Z</dcterms:modified>
</cp:coreProperties>
</file>