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7" r:id="rId1"/>
  </p:sldMasterIdLst>
  <p:notesMasterIdLst>
    <p:notesMasterId r:id="rId35"/>
  </p:notesMasterIdLst>
  <p:sldIdLst>
    <p:sldId id="256" r:id="rId2"/>
    <p:sldId id="524" r:id="rId3"/>
    <p:sldId id="893" r:id="rId4"/>
    <p:sldId id="773" r:id="rId5"/>
    <p:sldId id="895" r:id="rId6"/>
    <p:sldId id="896" r:id="rId7"/>
    <p:sldId id="897" r:id="rId8"/>
    <p:sldId id="927" r:id="rId9"/>
    <p:sldId id="928" r:id="rId10"/>
    <p:sldId id="898" r:id="rId11"/>
    <p:sldId id="935" r:id="rId12"/>
    <p:sldId id="894" r:id="rId13"/>
    <p:sldId id="932" r:id="rId14"/>
    <p:sldId id="933" r:id="rId15"/>
    <p:sldId id="934" r:id="rId16"/>
    <p:sldId id="930" r:id="rId17"/>
    <p:sldId id="776" r:id="rId18"/>
    <p:sldId id="899" r:id="rId19"/>
    <p:sldId id="851" r:id="rId20"/>
    <p:sldId id="940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  <p:sldId id="937" r:id="rId30"/>
    <p:sldId id="938" r:id="rId31"/>
    <p:sldId id="939" r:id="rId32"/>
    <p:sldId id="857" r:id="rId33"/>
    <p:sldId id="936" r:id="rId3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57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2" autoAdjust="0"/>
    <p:restoredTop sz="93714" autoAdjust="0"/>
  </p:normalViewPr>
  <p:slideViewPr>
    <p:cSldViewPr>
      <p:cViewPr varScale="1">
        <p:scale>
          <a:sx n="123" d="100"/>
          <a:sy n="123" d="100"/>
        </p:scale>
        <p:origin x="8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62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55BCEF-96AA-42FE-9B09-7F78A655DF43}" type="datetimeFigureOut">
              <a:rPr lang="de-DE" altLang="de-DE"/>
              <a:pPr/>
              <a:t>20.06.2022</a:t>
            </a:fld>
            <a:endParaRPr lang="de-DE" alt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E1F8F-68EA-4981-99CA-00A6972BA6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421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E1F8F-68EA-4981-99CA-00A6972BA604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2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rafik 6" descr="Ostfalia_LS_RGB_kle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285750"/>
            <a:ext cx="323373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0" y="3160714"/>
            <a:ext cx="9144000" cy="3697287"/>
            <a:chOff x="0" y="1991"/>
            <a:chExt cx="5760" cy="2329"/>
          </a:xfrm>
        </p:grpSpPr>
        <p:pic>
          <p:nvPicPr>
            <p:cNvPr id="49163" name="Grafik 10" descr="keyvisual-ppt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1"/>
              <a:ext cx="5760" cy="2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12" descr="szsudwfwob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" y="3766"/>
              <a:ext cx="1772" cy="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165" name="Textplatzhalter 2"/>
          <p:cNvSpPr>
            <a:spLocks noGrp="1"/>
          </p:cNvSpPr>
          <p:nvPr>
            <p:ph type="subTitle" idx="1"/>
          </p:nvPr>
        </p:nvSpPr>
        <p:spPr>
          <a:xfrm>
            <a:off x="503239" y="2565401"/>
            <a:ext cx="7381875" cy="576263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4FE4D5-95D5-4842-80AC-A327CE5A985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751" y="6553200"/>
            <a:ext cx="734536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Anna Bechtold 26.08.2014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96543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040439" y="1355726"/>
            <a:ext cx="1844675" cy="50609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9" y="1355726"/>
            <a:ext cx="5384800" cy="50609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2CFE9-6261-410D-B229-734E76091B8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751" y="6553200"/>
            <a:ext cx="734536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Anna Bechtold 26.08.2014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21242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B9FF3-30DD-4199-A406-EF90237882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9501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AC2901-FAFD-49FA-91FF-22FD894BFE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72405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40" y="2428876"/>
            <a:ext cx="3614737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2428876"/>
            <a:ext cx="3614739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57A3E4-B32B-402D-BB50-F83E879BB8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30078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78D650-BC7F-49FF-97A1-243C790138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52336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4E7C50-8E41-4954-BA5B-F2640C052B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55105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FA6D0-F397-4737-9DEC-725C8579B0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27777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D0AAC-A2B3-4548-B0BE-143E24F80A8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39751" y="6553200"/>
            <a:ext cx="734536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Anna Bechtold 26.08.2014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15243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4A2E7-58B5-4984-AC88-3B8B3D87A76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39751" y="6553200"/>
            <a:ext cx="734536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Anna Bechtold 26.08.2014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02653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w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9" y="1125539"/>
            <a:ext cx="8532812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Grafik 6" descr="Ostfalia_LS_RGB_klein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285750"/>
            <a:ext cx="323373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itelplatzhalter 1"/>
          <p:cNvSpPr>
            <a:spLocks noGrp="1"/>
          </p:cNvSpPr>
          <p:nvPr>
            <p:ph type="title"/>
          </p:nvPr>
        </p:nvSpPr>
        <p:spPr bwMode="auto">
          <a:xfrm>
            <a:off x="503239" y="1355726"/>
            <a:ext cx="7381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PowerPoint Präsentation einer Hochschule mit Zukunftsblick</a:t>
            </a:r>
          </a:p>
        </p:txBody>
      </p:sp>
      <p:sp>
        <p:nvSpPr>
          <p:cNvPr id="4813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3239" y="2428876"/>
            <a:ext cx="73818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53200"/>
            <a:ext cx="620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576A6"/>
                </a:solidFill>
              </a:defRPr>
            </a:lvl1pPr>
          </a:lstStyle>
          <a:p>
            <a:fld id="{7B4D5B6A-5F27-433E-91D5-183BF157E4B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625475" indent="-2635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0000"/>
          </a:solidFill>
          <a:latin typeface="+mn-lt"/>
          <a:cs typeface="+mn-cs"/>
        </a:defRPr>
      </a:lvl2pPr>
      <a:lvl3pPr marL="889000" indent="-2619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>
          <a:solidFill>
            <a:srgbClr val="000000"/>
          </a:solidFill>
          <a:latin typeface="+mn-lt"/>
          <a:cs typeface="+mn-cs"/>
        </a:defRPr>
      </a:lvl3pPr>
      <a:lvl4pPr marL="1165225" indent="-2714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>
          <a:solidFill>
            <a:srgbClr val="000000"/>
          </a:solidFill>
          <a:latin typeface="+mn-lt"/>
          <a:cs typeface="+mn-cs"/>
        </a:defRPr>
      </a:lvl4pPr>
      <a:lvl5pPr marL="1430338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▫"/>
        <a:defRPr>
          <a:solidFill>
            <a:srgbClr val="000000"/>
          </a:solidFill>
          <a:latin typeface="+mn-lt"/>
          <a:cs typeface="+mn-cs"/>
        </a:defRPr>
      </a:lvl5pPr>
      <a:lvl6pPr marL="1887538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▫"/>
        <a:defRPr>
          <a:solidFill>
            <a:srgbClr val="000000"/>
          </a:solidFill>
          <a:latin typeface="+mn-lt"/>
          <a:cs typeface="+mn-cs"/>
        </a:defRPr>
      </a:lvl6pPr>
      <a:lvl7pPr marL="2344738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▫"/>
        <a:defRPr>
          <a:solidFill>
            <a:srgbClr val="000000"/>
          </a:solidFill>
          <a:latin typeface="+mn-lt"/>
          <a:cs typeface="+mn-cs"/>
        </a:defRPr>
      </a:lvl7pPr>
      <a:lvl8pPr marL="2801938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▫"/>
        <a:defRPr>
          <a:solidFill>
            <a:srgbClr val="000000"/>
          </a:solidFill>
          <a:latin typeface="+mn-lt"/>
          <a:cs typeface="+mn-cs"/>
        </a:defRPr>
      </a:lvl8pPr>
      <a:lvl9pPr marL="3259138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▫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tatista.com/statistik/daten/studie/251540/umfrage/endenergieverbrauch-in-deutschland-nach-energietraege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eelingcurve.ucsd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cc.ch/sr15/chapter/chapter-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467544" y="1052736"/>
            <a:ext cx="7920880" cy="936104"/>
          </a:xfrm>
        </p:spPr>
        <p:txBody>
          <a:bodyPr/>
          <a:lstStyle/>
          <a:p>
            <a:r>
              <a:rPr lang="de-DE" dirty="0"/>
              <a:t>Was müssen wir klimapolitisch erreichen und wie weit ist der </a:t>
            </a:r>
            <a:r>
              <a:rPr lang="de-DE" dirty="0" smtClean="0"/>
              <a:t>Weg?</a:t>
            </a:r>
            <a:endParaRPr lang="de-DE" altLang="de-DE" sz="2600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6102350" y="4427538"/>
            <a:ext cx="28146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889000" indent="-2619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16522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143033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188753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34473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280193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25913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kern="1200" dirty="0" smtClean="0">
                <a:solidFill>
                  <a:srgbClr val="003A79"/>
                </a:solidFill>
              </a:rPr>
              <a:t>Prof. Dr.-Ing. Jürgen Kuck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sz="1600" kern="1200" dirty="0" smtClean="0">
                <a:solidFill>
                  <a:srgbClr val="003A79"/>
                </a:solidFill>
              </a:rPr>
              <a:t>EOS Institut für energieoptimierte Systeme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sz="1600" kern="1200" dirty="0" smtClean="0">
                <a:solidFill>
                  <a:srgbClr val="003A79"/>
                </a:solidFill>
              </a:rPr>
              <a:t>Fakultät Versorgungstechnik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sz="1600" kern="1200" dirty="0" err="1" smtClean="0">
                <a:solidFill>
                  <a:srgbClr val="003A79"/>
                </a:solidFill>
              </a:rPr>
              <a:t>Ostfalia</a:t>
            </a:r>
            <a:r>
              <a:rPr lang="de-DE" altLang="de-DE" sz="1600" kern="1200" dirty="0" smtClean="0">
                <a:solidFill>
                  <a:srgbClr val="003A79"/>
                </a:solidFill>
              </a:rPr>
              <a:t> </a:t>
            </a:r>
            <a:r>
              <a:rPr lang="de-DE" altLang="de-DE" sz="1600" kern="1200" dirty="0" err="1" smtClean="0">
                <a:solidFill>
                  <a:srgbClr val="003A79"/>
                </a:solidFill>
              </a:rPr>
              <a:t>HaW</a:t>
            </a:r>
            <a:r>
              <a:rPr lang="de-DE" altLang="de-DE" sz="1600" kern="1200" dirty="0" smtClean="0">
                <a:solidFill>
                  <a:srgbClr val="003A79"/>
                </a:solidFill>
              </a:rPr>
              <a:t> Wolfenbüttel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449444" cy="432048"/>
          </a:xfrm>
        </p:spPr>
        <p:txBody>
          <a:bodyPr/>
          <a:lstStyle/>
          <a:p>
            <a:r>
              <a:rPr lang="de-DE" dirty="0" smtClean="0"/>
              <a:t>Vortrag BELS-Forum Nachhaltigkeit 15.6.22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Konsequenzen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560" y="2060848"/>
            <a:ext cx="7381875" cy="3987800"/>
          </a:xfrm>
        </p:spPr>
        <p:txBody>
          <a:bodyPr/>
          <a:lstStyle/>
          <a:p>
            <a:r>
              <a:rPr lang="de-DE" sz="2400" dirty="0" smtClean="0"/>
              <a:t>CO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reichert sich seit Beginn der Industrialisierung in der Atmosphäre an.</a:t>
            </a:r>
          </a:p>
          <a:p>
            <a:r>
              <a:rPr lang="de-DE" sz="2400" dirty="0" smtClean="0"/>
              <a:t>Die Extraktion von fossilem Kohlenstoff aus der Erdkruste muss weltweit </a:t>
            </a:r>
            <a:r>
              <a:rPr lang="de-DE" sz="2400" u="sng" dirty="0" smtClean="0"/>
              <a:t>zum Erliegen kommen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Der größte Teil der fossilen „Reserven“ muss in der Erde verbleiben.</a:t>
            </a:r>
          </a:p>
          <a:p>
            <a:r>
              <a:rPr lang="de-DE" sz="2400" dirty="0" smtClean="0"/>
              <a:t>Der Einsatz fossiler Brennstoffe zur Bereitstellung von Energie und Stoffen (!) muss weltweit zum Erliegen kommen.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3267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1043608" y="2348880"/>
            <a:ext cx="7075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3200" b="1" dirty="0" smtClean="0">
                <a:solidFill>
                  <a:srgbClr val="FF0000"/>
                </a:solidFill>
              </a:rPr>
              <a:t>Die naturwissenschaftlichen Randbedingungen machen aus der </a:t>
            </a:r>
            <a:r>
              <a:rPr lang="de-DE" sz="3200" b="1" u="sng" dirty="0" smtClean="0">
                <a:solidFill>
                  <a:srgbClr val="FF0000"/>
                </a:solidFill>
              </a:rPr>
              <a:t>umweltpolitischen</a:t>
            </a:r>
            <a:r>
              <a:rPr lang="de-DE" sz="3200" b="1" dirty="0" smtClean="0">
                <a:solidFill>
                  <a:srgbClr val="FF0000"/>
                </a:solidFill>
              </a:rPr>
              <a:t> Aufgabe „Klimaschutz“ eine </a:t>
            </a:r>
            <a:r>
              <a:rPr lang="de-DE" sz="3200" b="1" u="sng" dirty="0" smtClean="0">
                <a:solidFill>
                  <a:srgbClr val="FF0000"/>
                </a:solidFill>
              </a:rPr>
              <a:t>energieökonomische</a:t>
            </a:r>
            <a:r>
              <a:rPr lang="de-DE" sz="3200" b="1" dirty="0" smtClean="0">
                <a:solidFill>
                  <a:srgbClr val="FF0000"/>
                </a:solidFill>
              </a:rPr>
              <a:t> Aufgabe!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7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705122"/>
          </a:xfrm>
        </p:spPr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Wo stehen wir heute?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5541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3238" y="1355725"/>
            <a:ext cx="8218487" cy="561107"/>
          </a:xfrm>
        </p:spPr>
        <p:txBody>
          <a:bodyPr/>
          <a:lstStyle/>
          <a:p>
            <a:r>
              <a:rPr lang="de-DE" dirty="0" smtClean="0"/>
              <a:t>Endenergieverbrauch: 75% Brennstoffe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A25B9-C4DE-43BA-8023-03D53371185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569024" y="2092206"/>
            <a:ext cx="2520280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¾ des Endenergie-verbrauchs sind Brennstoffe, davon 90% fossilbasierte Brennstoffe.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5976664" cy="38656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3238" y="6317887"/>
            <a:ext cx="8461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Eigene Darstellung, Daten aus </a:t>
            </a:r>
            <a:r>
              <a:rPr lang="de-DE" sz="700" dirty="0">
                <a:hlinkClick r:id="rId3"/>
              </a:rPr>
              <a:t>https://de.statista.com/statistik/daten/studie/251540/umfrage/endenergieverbrauch-in-deutschland-nach-energietraeger</a:t>
            </a:r>
            <a:r>
              <a:rPr lang="de-DE" sz="700" dirty="0" smtClean="0">
                <a:hlinkClick r:id="rId3"/>
              </a:rPr>
              <a:t>/</a:t>
            </a:r>
            <a:endParaRPr lang="de-DE" sz="7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2483769" y="3289280"/>
            <a:ext cx="4085255" cy="2677656"/>
            <a:chOff x="2483769" y="3289280"/>
            <a:chExt cx="4085255" cy="2677656"/>
          </a:xfrm>
        </p:grpSpPr>
        <p:sp>
          <p:nvSpPr>
            <p:cNvPr id="10" name="Textfeld 9"/>
            <p:cNvSpPr txBox="1"/>
            <p:nvPr/>
          </p:nvSpPr>
          <p:spPr>
            <a:xfrm>
              <a:off x="3563887" y="3289280"/>
              <a:ext cx="3005137" cy="267765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Nur 20% sind elektrische Energie (Strom), und nur beim Strom haben wir einen regenerativen Anteil von knapp 50%.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Gerader Verbinder 2"/>
            <p:cNvCxnSpPr>
              <a:stCxn id="10" idx="1"/>
            </p:cNvCxnSpPr>
            <p:nvPr/>
          </p:nvCxnSpPr>
          <p:spPr>
            <a:xfrm flipH="1" flipV="1">
              <a:off x="2483769" y="3717032"/>
              <a:ext cx="1080118" cy="9110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095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weit ist der Weg noch?</a:t>
            </a:r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idx="1"/>
          </p:nvPr>
        </p:nvSpPr>
        <p:spPr>
          <a:xfrm>
            <a:off x="611560" y="1855787"/>
            <a:ext cx="7381875" cy="2714718"/>
          </a:xfrm>
        </p:spPr>
        <p:txBody>
          <a:bodyPr/>
          <a:lstStyle/>
          <a:p>
            <a:r>
              <a:rPr lang="de-DE" sz="2000" dirty="0" smtClean="0"/>
              <a:t>Heute sind 17% des Endenergieverbrauchs regenerativ</a:t>
            </a:r>
          </a:p>
          <a:p>
            <a:r>
              <a:rPr lang="de-DE" sz="2000" dirty="0" smtClean="0"/>
              <a:t>Davon sind 10%-Punkte (im Wesentlichen) Biomasse – Holz, Biogas aus Mais, Biodiesel und ein kleiner Teil Wasserkraft (0,8%). Diese Quellen sind (fast) nicht ausbaubar.</a:t>
            </a:r>
          </a:p>
          <a:p>
            <a:r>
              <a:rPr lang="de-DE" sz="2000" dirty="0" smtClean="0"/>
              <a:t>Nur 7% sind Photovoltaik und Windkraft. Diese müssten für eine autarke regenerative Versorgung auf ein Vielfaches der heutigen Leistung ausgebaut werden.</a:t>
            </a:r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A5A-5659-4E45-9801-E4571920E211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755576" y="4230844"/>
            <a:ext cx="7560839" cy="1871744"/>
            <a:chOff x="755576" y="4230844"/>
            <a:chExt cx="7560839" cy="1871744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755576" y="4230844"/>
              <a:ext cx="7560839" cy="1871744"/>
              <a:chOff x="755576" y="4230844"/>
              <a:chExt cx="7560839" cy="1871744"/>
            </a:xfrm>
          </p:grpSpPr>
          <p:cxnSp>
            <p:nvCxnSpPr>
              <p:cNvPr id="20" name="Gerader Verbinder 19"/>
              <p:cNvCxnSpPr/>
              <p:nvPr/>
            </p:nvCxnSpPr>
            <p:spPr>
              <a:xfrm flipH="1">
                <a:off x="7668344" y="4797152"/>
                <a:ext cx="19976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uppieren 25"/>
              <p:cNvGrpSpPr/>
              <p:nvPr/>
            </p:nvGrpSpPr>
            <p:grpSpPr>
              <a:xfrm>
                <a:off x="755576" y="4230844"/>
                <a:ext cx="7560839" cy="1871744"/>
                <a:chOff x="755576" y="4230844"/>
                <a:chExt cx="7560839" cy="1871744"/>
              </a:xfrm>
            </p:grpSpPr>
            <p:cxnSp>
              <p:nvCxnSpPr>
                <p:cNvPr id="5" name="Gerade Verbindung mit Pfeil 4"/>
                <p:cNvCxnSpPr/>
                <p:nvPr/>
              </p:nvCxnSpPr>
              <p:spPr>
                <a:xfrm>
                  <a:off x="899592" y="5589240"/>
                  <a:ext cx="6985521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feld 5"/>
                <p:cNvSpPr txBox="1"/>
                <p:nvPr/>
              </p:nvSpPr>
              <p:spPr>
                <a:xfrm>
                  <a:off x="7524948" y="5733256"/>
                  <a:ext cx="7914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100%</a:t>
                  </a:r>
                  <a:endParaRPr lang="de-DE" dirty="0"/>
                </a:p>
              </p:txBody>
            </p:sp>
            <p:sp>
              <p:nvSpPr>
                <p:cNvPr id="7" name="Textfeld 6"/>
                <p:cNvSpPr txBox="1"/>
                <p:nvPr/>
              </p:nvSpPr>
              <p:spPr>
                <a:xfrm>
                  <a:off x="755576" y="5719611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0%</a:t>
                  </a:r>
                  <a:endParaRPr lang="de-DE" dirty="0"/>
                </a:p>
              </p:txBody>
            </p:sp>
            <p:sp>
              <p:nvSpPr>
                <p:cNvPr id="8" name="Rechteck 7"/>
                <p:cNvSpPr/>
                <p:nvPr/>
              </p:nvSpPr>
              <p:spPr>
                <a:xfrm>
                  <a:off x="899592" y="5167610"/>
                  <a:ext cx="678873" cy="421630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" name="Rechteck 8"/>
                <p:cNvSpPr/>
                <p:nvPr/>
              </p:nvSpPr>
              <p:spPr>
                <a:xfrm>
                  <a:off x="1578465" y="5167610"/>
                  <a:ext cx="473255" cy="42163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544110" y="4230844"/>
                  <a:ext cx="682005" cy="682005"/>
                </a:xfrm>
                <a:prstGeom prst="rect">
                  <a:avLst/>
                </a:prstGeom>
              </p:spPr>
            </p:pic>
            <p:sp>
              <p:nvSpPr>
                <p:cNvPr id="23" name="Textfeld 22"/>
                <p:cNvSpPr txBox="1"/>
                <p:nvPr/>
              </p:nvSpPr>
              <p:spPr>
                <a:xfrm>
                  <a:off x="874203" y="4795821"/>
                  <a:ext cx="678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10%</a:t>
                  </a:r>
                  <a:endParaRPr lang="de-DE" dirty="0"/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1527687" y="4771233"/>
                  <a:ext cx="678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7%</a:t>
                  </a:r>
                  <a:endParaRPr lang="de-DE" dirty="0"/>
                </a:p>
              </p:txBody>
            </p:sp>
          </p:grpSp>
        </p:grpSp>
        <p:grpSp>
          <p:nvGrpSpPr>
            <p:cNvPr id="13" name="Gruppieren 12"/>
            <p:cNvGrpSpPr/>
            <p:nvPr/>
          </p:nvGrpSpPr>
          <p:grpSpPr>
            <a:xfrm>
              <a:off x="2051720" y="4771233"/>
              <a:ext cx="1779597" cy="607192"/>
              <a:chOff x="2051720" y="4771233"/>
              <a:chExt cx="1779597" cy="607192"/>
            </a:xfrm>
          </p:grpSpPr>
          <p:sp>
            <p:nvSpPr>
              <p:cNvPr id="4" name="Textfeld 3"/>
              <p:cNvSpPr txBox="1"/>
              <p:nvPr/>
            </p:nvSpPr>
            <p:spPr>
              <a:xfrm>
                <a:off x="2247141" y="4771233"/>
                <a:ext cx="1584176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PV und Wind</a:t>
                </a:r>
                <a:endParaRPr lang="de-DE" dirty="0"/>
              </a:p>
            </p:txBody>
          </p:sp>
          <p:cxnSp>
            <p:nvCxnSpPr>
              <p:cNvPr id="11" name="Gerader Verbinder 10"/>
              <p:cNvCxnSpPr>
                <a:endCxn id="9" idx="3"/>
              </p:cNvCxnSpPr>
              <p:nvPr/>
            </p:nvCxnSpPr>
            <p:spPr>
              <a:xfrm flipH="1">
                <a:off x="2051720" y="5120240"/>
                <a:ext cx="288032" cy="258185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8153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weit ist der Weg noch?</a:t>
            </a:r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idx="1"/>
          </p:nvPr>
        </p:nvSpPr>
        <p:spPr>
          <a:xfrm>
            <a:off x="611560" y="2038050"/>
            <a:ext cx="8110165" cy="2714718"/>
          </a:xfrm>
        </p:spPr>
        <p:txBody>
          <a:bodyPr/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Gleichzeitig muss der Endenergiebedarf stark sinken und…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…die Verbraucher müssen von Brennstoffen auf Strom umgestellt werden!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A5A-5659-4E45-9801-E4571920E211}" type="slidenum">
              <a:rPr lang="de-DE" smtClean="0"/>
              <a:pPr/>
              <a:t>15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755576" y="4592590"/>
            <a:ext cx="7129537" cy="1496353"/>
            <a:chOff x="755576" y="4592590"/>
            <a:chExt cx="7129537" cy="149635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755576" y="4592590"/>
              <a:ext cx="7129537" cy="1496353"/>
              <a:chOff x="755576" y="4592590"/>
              <a:chExt cx="7129537" cy="1496353"/>
            </a:xfrm>
          </p:grpSpPr>
          <p:cxnSp>
            <p:nvCxnSpPr>
              <p:cNvPr id="20" name="Gerader Verbinder 19"/>
              <p:cNvCxnSpPr/>
              <p:nvPr/>
            </p:nvCxnSpPr>
            <p:spPr>
              <a:xfrm flipH="1">
                <a:off x="4572000" y="4838365"/>
                <a:ext cx="19976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uppieren 25"/>
              <p:cNvGrpSpPr/>
              <p:nvPr/>
            </p:nvGrpSpPr>
            <p:grpSpPr>
              <a:xfrm>
                <a:off x="755576" y="4592590"/>
                <a:ext cx="7129537" cy="1496353"/>
                <a:chOff x="755576" y="4592590"/>
                <a:chExt cx="7129537" cy="1496353"/>
              </a:xfrm>
            </p:grpSpPr>
            <p:cxnSp>
              <p:nvCxnSpPr>
                <p:cNvPr id="5" name="Gerade Verbindung mit Pfeil 4"/>
                <p:cNvCxnSpPr/>
                <p:nvPr/>
              </p:nvCxnSpPr>
              <p:spPr>
                <a:xfrm>
                  <a:off x="899592" y="5589240"/>
                  <a:ext cx="6985521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feld 5"/>
                <p:cNvSpPr txBox="1"/>
                <p:nvPr/>
              </p:nvSpPr>
              <p:spPr>
                <a:xfrm>
                  <a:off x="4537244" y="5641538"/>
                  <a:ext cx="7914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100%</a:t>
                  </a:r>
                  <a:endParaRPr lang="de-DE" dirty="0"/>
                </a:p>
              </p:txBody>
            </p:sp>
            <p:sp>
              <p:nvSpPr>
                <p:cNvPr id="7" name="Textfeld 6"/>
                <p:cNvSpPr txBox="1"/>
                <p:nvPr/>
              </p:nvSpPr>
              <p:spPr>
                <a:xfrm>
                  <a:off x="755576" y="5719611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0%</a:t>
                  </a:r>
                  <a:endParaRPr lang="de-DE" dirty="0"/>
                </a:p>
              </p:txBody>
            </p:sp>
            <p:sp>
              <p:nvSpPr>
                <p:cNvPr id="8" name="Rechteck 7"/>
                <p:cNvSpPr/>
                <p:nvPr/>
              </p:nvSpPr>
              <p:spPr>
                <a:xfrm>
                  <a:off x="899592" y="5167610"/>
                  <a:ext cx="678873" cy="421630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" name="Rechteck 8"/>
                <p:cNvSpPr/>
                <p:nvPr/>
              </p:nvSpPr>
              <p:spPr>
                <a:xfrm>
                  <a:off x="1578465" y="5167610"/>
                  <a:ext cx="2993535" cy="42163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91976" y="4592590"/>
                  <a:ext cx="682005" cy="682005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Textfeld 15"/>
            <p:cNvSpPr txBox="1"/>
            <p:nvPr/>
          </p:nvSpPr>
          <p:spPr>
            <a:xfrm>
              <a:off x="2247141" y="4780560"/>
              <a:ext cx="1584176" cy="33575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PV und Wind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523519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705122"/>
          </a:xfrm>
        </p:spPr>
        <p:txBody>
          <a:bodyPr/>
          <a:lstStyle/>
          <a:p>
            <a:r>
              <a:rPr lang="de-DE" dirty="0" smtClean="0"/>
              <a:t>3. Sind wir überhaupt auf dem Weg?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2609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489098"/>
          </a:xfrm>
        </p:spPr>
        <p:txBody>
          <a:bodyPr/>
          <a:lstStyle/>
          <a:p>
            <a:r>
              <a:rPr lang="de-DE" dirty="0" smtClean="0"/>
              <a:t>Weltweite CO</a:t>
            </a:r>
            <a:r>
              <a:rPr lang="de-DE" baseline="-25000" dirty="0" smtClean="0"/>
              <a:t>2</a:t>
            </a:r>
            <a:r>
              <a:rPr lang="de-DE" dirty="0" smtClean="0"/>
              <a:t>-Emissionen seit 1971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17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04864"/>
            <a:ext cx="6696744" cy="40310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067944" y="6451684"/>
            <a:ext cx="39604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https://www.volker-quaschning.de/datserv/CO2/index_e.php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3859186" y="2276872"/>
            <a:ext cx="1400156" cy="3456384"/>
            <a:chOff x="3859186" y="2276872"/>
            <a:chExt cx="1400156" cy="3456384"/>
          </a:xfrm>
        </p:grpSpPr>
        <p:cxnSp>
          <p:nvCxnSpPr>
            <p:cNvPr id="7" name="Gerader Verbinder 6"/>
            <p:cNvCxnSpPr/>
            <p:nvPr/>
          </p:nvCxnSpPr>
          <p:spPr>
            <a:xfrm flipH="1">
              <a:off x="5231843" y="2276872"/>
              <a:ext cx="27499" cy="345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3859186" y="4825025"/>
              <a:ext cx="1341281" cy="83622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Kyoto-</a:t>
              </a:r>
              <a:br>
                <a:rPr lang="de-DE" dirty="0" smtClean="0"/>
              </a:br>
              <a:r>
                <a:rPr lang="de-DE" dirty="0" smtClean="0"/>
                <a:t>Protokoll </a:t>
              </a:r>
              <a:br>
                <a:rPr lang="de-DE" dirty="0" smtClean="0"/>
              </a:br>
              <a:r>
                <a:rPr lang="de-DE" dirty="0" smtClean="0"/>
                <a:t>11.12.1997</a:t>
              </a:r>
              <a:endParaRPr lang="de-DE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156176" y="2276872"/>
            <a:ext cx="2049008" cy="3456384"/>
            <a:chOff x="6156176" y="2276872"/>
            <a:chExt cx="2049008" cy="3456384"/>
          </a:xfrm>
        </p:grpSpPr>
        <p:cxnSp>
          <p:nvCxnSpPr>
            <p:cNvPr id="10" name="Gerader Verbinder 9"/>
            <p:cNvCxnSpPr/>
            <p:nvPr/>
          </p:nvCxnSpPr>
          <p:spPr>
            <a:xfrm>
              <a:off x="6156176" y="2276872"/>
              <a:ext cx="5610" cy="345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6216964" y="4737918"/>
              <a:ext cx="1988220" cy="9233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Europäischer Emissionshandel 1.1.2005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772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3239" y="1355726"/>
            <a:ext cx="8461249" cy="849137"/>
          </a:xfrm>
        </p:spPr>
        <p:txBody>
          <a:bodyPr/>
          <a:lstStyle/>
          <a:p>
            <a:r>
              <a:rPr lang="de-DE" dirty="0" smtClean="0"/>
              <a:t>Emissionsorientierung - das alte umweltpolitische Paradigma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03239" y="2924944"/>
            <a:ext cx="8300037" cy="3672407"/>
          </a:xfrm>
        </p:spPr>
        <p:txBody>
          <a:bodyPr/>
          <a:lstStyle/>
          <a:p>
            <a:r>
              <a:rPr lang="de-DE" sz="2400" dirty="0">
                <a:sym typeface="Wingdings" panose="05000000000000000000" pitchFamily="2" charset="2"/>
              </a:rPr>
              <a:t>Alle </a:t>
            </a:r>
            <a:r>
              <a:rPr lang="de-DE" sz="2400" dirty="0" smtClean="0">
                <a:sym typeface="Wingdings" panose="05000000000000000000" pitchFamily="2" charset="2"/>
              </a:rPr>
              <a:t>klimapolitischen Maßnahmen </a:t>
            </a:r>
            <a:r>
              <a:rPr lang="de-DE" sz="2400" dirty="0">
                <a:sym typeface="Wingdings" panose="05000000000000000000" pitchFamily="2" charset="2"/>
              </a:rPr>
              <a:t>haben das Ziel, die </a:t>
            </a:r>
            <a:r>
              <a:rPr lang="de-DE" sz="2400" u="sng" dirty="0">
                <a:sym typeface="Wingdings" panose="05000000000000000000" pitchFamily="2" charset="2"/>
              </a:rPr>
              <a:t>Emission</a:t>
            </a:r>
            <a:r>
              <a:rPr lang="de-DE" sz="2400" dirty="0">
                <a:sym typeface="Wingdings" panose="05000000000000000000" pitchFamily="2" charset="2"/>
              </a:rPr>
              <a:t> von CO</a:t>
            </a:r>
            <a:r>
              <a:rPr lang="de-DE" sz="2400" baseline="-25000" dirty="0">
                <a:sym typeface="Wingdings" panose="05000000000000000000" pitchFamily="2" charset="2"/>
              </a:rPr>
              <a:t>2</a:t>
            </a:r>
            <a:r>
              <a:rPr lang="de-DE" sz="2400" dirty="0">
                <a:sym typeface="Wingdings" panose="05000000000000000000" pitchFamily="2" charset="2"/>
              </a:rPr>
              <a:t> auf dem jeweiligen Staatsgebiet zu verringern</a:t>
            </a:r>
            <a:r>
              <a:rPr lang="de-DE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Sie folgen damit dem alten Paradigma der Umweltpolitik: „</a:t>
            </a:r>
            <a:r>
              <a:rPr lang="de-DE" sz="2400" u="sng" dirty="0" smtClean="0">
                <a:sym typeface="Wingdings" panose="05000000000000000000" pitchFamily="2" charset="2"/>
              </a:rPr>
              <a:t>Emissionsverringerung</a:t>
            </a:r>
            <a:r>
              <a:rPr lang="de-DE" sz="2400" dirty="0" smtClean="0">
                <a:sym typeface="Wingdings" panose="05000000000000000000" pitchFamily="2" charset="2"/>
              </a:rPr>
              <a:t>“.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Das funktioniert aber nicht…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5575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56793"/>
            <a:ext cx="7632848" cy="576064"/>
          </a:xfrm>
        </p:spPr>
        <p:txBody>
          <a:bodyPr/>
          <a:lstStyle/>
          <a:p>
            <a:r>
              <a:rPr lang="de-DE" dirty="0" smtClean="0"/>
              <a:t>Atmosphärische CO</a:t>
            </a:r>
            <a:r>
              <a:rPr lang="de-DE" baseline="-25000" dirty="0" smtClean="0"/>
              <a:t>2</a:t>
            </a:r>
            <a:r>
              <a:rPr lang="de-DE" dirty="0" smtClean="0"/>
              <a:t>-Konzentration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276872"/>
            <a:ext cx="5616624" cy="36246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771800" y="65055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700" dirty="0"/>
              <a:t>https://upload.wikimedia.org/wikipedia/commons/b/bb/Major_greenhouse_gas_trends.png</a:t>
            </a:r>
          </a:p>
        </p:txBody>
      </p:sp>
    </p:spTree>
    <p:extLst>
      <p:ext uri="{BB962C8B-B14F-4D97-AF65-F5344CB8AC3E}">
        <p14:creationId xmlns:p14="http://schemas.microsoft.com/office/powerpoint/2010/main" val="2597655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561106"/>
          </a:xfrm>
        </p:spPr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9" y="2132856"/>
            <a:ext cx="8461249" cy="44203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2400" dirty="0" smtClean="0">
                <a:solidFill>
                  <a:schemeClr val="tx1"/>
                </a:solidFill>
              </a:rPr>
              <a:t>Was müssen wir erreichen?</a:t>
            </a:r>
          </a:p>
          <a:p>
            <a:pPr marL="457200" indent="-457200">
              <a:buAutoNum type="arabicPeriod"/>
            </a:pPr>
            <a:r>
              <a:rPr lang="de-DE" sz="2400" dirty="0" smtClean="0">
                <a:solidFill>
                  <a:schemeClr val="tx1"/>
                </a:solidFill>
              </a:rPr>
              <a:t>Wo stehen wir und wie weit ist der Weg noch?</a:t>
            </a:r>
          </a:p>
          <a:p>
            <a:pPr marL="457200" indent="-457200">
              <a:buAutoNum type="arabicPeriod"/>
            </a:pPr>
            <a:r>
              <a:rPr lang="de-DE" sz="2400" dirty="0" smtClean="0">
                <a:solidFill>
                  <a:schemeClr val="tx1"/>
                </a:solidFill>
              </a:rPr>
              <a:t>Sind wir überhaupt auf dem Weg?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107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funktioniert die klassische Klimaschutzpolitik nicht?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866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544338"/>
          </a:xfrm>
        </p:spPr>
        <p:txBody>
          <a:bodyPr/>
          <a:lstStyle/>
          <a:p>
            <a:r>
              <a:rPr lang="de-DE" dirty="0" smtClean="0"/>
              <a:t>Energieökonomische Randbedingungen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492896"/>
            <a:ext cx="7945652" cy="3456384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1. Fossile </a:t>
            </a:r>
            <a:r>
              <a:rPr lang="de-DE" sz="2400" dirty="0"/>
              <a:t>Brennstoffe sind Bodenschätze, d.h. sie werden nicht „produziert“, sondern existieren bereits.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Mit </a:t>
            </a:r>
            <a:r>
              <a:rPr lang="de-DE" sz="2400" dirty="0"/>
              <a:t>Ausnahme der Braunkohle werden sie </a:t>
            </a:r>
            <a:r>
              <a:rPr lang="de-DE" sz="2400" dirty="0" smtClean="0"/>
              <a:t>international </a:t>
            </a:r>
            <a:r>
              <a:rPr lang="de-DE" sz="2400" dirty="0"/>
              <a:t>gehandelt</a:t>
            </a:r>
            <a:r>
              <a:rPr lang="de-DE" sz="2400" dirty="0" smtClean="0"/>
              <a:t>.</a:t>
            </a: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6492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355725"/>
            <a:ext cx="7957194" cy="1000125"/>
          </a:xfrm>
        </p:spPr>
        <p:txBody>
          <a:bodyPr/>
          <a:lstStyle/>
          <a:p>
            <a:r>
              <a:rPr lang="de-DE" b="1" dirty="0" smtClean="0"/>
              <a:t>Haupthandelsströme </a:t>
            </a:r>
            <a:r>
              <a:rPr lang="de-DE" b="1" dirty="0"/>
              <a:t>im Seeverkehr mit Steinkohlen 2015 in Mio. 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A5A-5659-4E45-9801-E4571920E211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4904"/>
            <a:ext cx="7321220" cy="3600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6381328"/>
            <a:ext cx="7416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/>
              <a:t>http://www.et-energie-online.de/Zukunftsfragen/tabid/63/Year/2013/NewsModule/413/NewsId/743/Die-Renaissance-der-Kohle.aspx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37498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Erdöl – weltweite Handelsströme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A25B9-C4DE-43BA-8023-03D533711858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1916832"/>
            <a:ext cx="7334187" cy="42484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28184" y="6306593"/>
            <a:ext cx="1548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Bildquelle: BGR 2009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78660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355725"/>
            <a:ext cx="7381875" cy="561107"/>
          </a:xfrm>
        </p:spPr>
        <p:txBody>
          <a:bodyPr/>
          <a:lstStyle/>
          <a:p>
            <a:r>
              <a:rPr lang="de-DE" dirty="0" smtClean="0"/>
              <a:t>LNG - Weltweite Handelsströme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A5A-5659-4E45-9801-E4571920E211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8840"/>
            <a:ext cx="7184212" cy="39607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67744" y="6254063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Grundlagen der Gastechnik, 8. Auflage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243997"/>
            <a:ext cx="2112411" cy="11720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944" y="3582699"/>
            <a:ext cx="1731181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2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544338"/>
          </a:xfrm>
        </p:spPr>
        <p:txBody>
          <a:bodyPr/>
          <a:lstStyle/>
          <a:p>
            <a:r>
              <a:rPr lang="de-DE" dirty="0" smtClean="0"/>
              <a:t>Energieökonomische Randbedingungen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492896"/>
            <a:ext cx="794565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de-DE" sz="2400" u="sng" dirty="0" smtClean="0">
                <a:sym typeface="Wingdings" panose="05000000000000000000" pitchFamily="2" charset="2"/>
              </a:rPr>
              <a:t>Verbrauchsminderung </a:t>
            </a:r>
            <a:r>
              <a:rPr lang="de-DE" sz="2400" u="sng" dirty="0">
                <a:sym typeface="Wingdings" panose="05000000000000000000" pitchFamily="2" charset="2"/>
              </a:rPr>
              <a:t>in einzelnen Ländern führt zu einer Erhöhung des Angebots fossiler Brennstoffe auf dem </a:t>
            </a:r>
            <a:r>
              <a:rPr lang="de-DE" sz="2400" u="sng" dirty="0" smtClean="0">
                <a:sym typeface="Wingdings" panose="05000000000000000000" pitchFamily="2" charset="2"/>
              </a:rPr>
              <a:t>Weltmarkt</a:t>
            </a:r>
            <a:r>
              <a:rPr lang="de-DE" sz="2400" dirty="0" smtClean="0">
                <a:sym typeface="Wingdings" panose="05000000000000000000" pitchFamily="2" charset="2"/>
              </a:rPr>
              <a:t> (</a:t>
            </a:r>
            <a:r>
              <a:rPr lang="de-DE" sz="2400" u="sng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Direct</a:t>
            </a:r>
            <a:r>
              <a:rPr lang="de-DE" sz="2400" u="sng" dirty="0" smtClean="0">
                <a:solidFill>
                  <a:srgbClr val="00B050"/>
                </a:solidFill>
                <a:sym typeface="Wingdings" panose="05000000000000000000" pitchFamily="2" charset="2"/>
              </a:rPr>
              <a:t> Carbon </a:t>
            </a:r>
            <a:r>
              <a:rPr lang="de-DE" sz="2400" u="sng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Leakage</a:t>
            </a:r>
            <a:r>
              <a:rPr lang="de-DE" sz="2400" dirty="0" smtClean="0">
                <a:sym typeface="Wingdings" panose="05000000000000000000" pitchFamily="2" charset="2"/>
              </a:rPr>
              <a:t>). </a:t>
            </a:r>
            <a:r>
              <a:rPr lang="de-DE" sz="2400" dirty="0">
                <a:sym typeface="Wingdings" panose="05000000000000000000" pitchFamily="2" charset="2"/>
              </a:rPr>
              <a:t>Die Angebotserhöhung </a:t>
            </a:r>
            <a:r>
              <a:rPr lang="de-DE" sz="2400" dirty="0" smtClean="0">
                <a:sym typeface="Wingdings" panose="05000000000000000000" pitchFamily="2" charset="2"/>
              </a:rPr>
              <a:t>hat eine preisdämpfende Wirkung auf </a:t>
            </a:r>
            <a:r>
              <a:rPr lang="de-DE" sz="2400" dirty="0">
                <a:sym typeface="Wingdings" panose="05000000000000000000" pitchFamily="2" charset="2"/>
              </a:rPr>
              <a:t>dem Weltmarkt. </a:t>
            </a: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6636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544338"/>
          </a:xfrm>
        </p:spPr>
        <p:txBody>
          <a:bodyPr/>
          <a:lstStyle/>
          <a:p>
            <a:r>
              <a:rPr lang="de-DE" dirty="0" smtClean="0"/>
              <a:t>Energieökonomische Randbedingungen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7945652" cy="360951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2</a:t>
            </a:r>
            <a:r>
              <a:rPr lang="de-DE" sz="2400" dirty="0">
                <a:sym typeface="Wingdings" panose="05000000000000000000" pitchFamily="2" charset="2"/>
              </a:rPr>
              <a:t>. Ressourcenpreise geben </a:t>
            </a:r>
            <a:r>
              <a:rPr lang="de-DE" sz="2400" dirty="0" smtClean="0">
                <a:sym typeface="Wingdings" panose="05000000000000000000" pitchFamily="2" charset="2"/>
              </a:rPr>
              <a:t>keine </a:t>
            </a:r>
            <a:r>
              <a:rPr lang="de-DE" sz="2400" dirty="0">
                <a:sym typeface="Wingdings" panose="05000000000000000000" pitchFamily="2" charset="2"/>
              </a:rPr>
              <a:t>„Produktionskosten“ wider, sondern sind Knappheitspreise, deren Niveau </a:t>
            </a:r>
            <a:r>
              <a:rPr lang="de-DE" sz="2400" u="sng" dirty="0">
                <a:sym typeface="Wingdings" panose="05000000000000000000" pitchFamily="2" charset="2"/>
              </a:rPr>
              <a:t>nicht durch die </a:t>
            </a:r>
            <a:r>
              <a:rPr lang="de-DE" sz="2400" u="sng" dirty="0" smtClean="0">
                <a:sym typeface="Wingdings" panose="05000000000000000000" pitchFamily="2" charset="2"/>
              </a:rPr>
              <a:t>Förderkosten (Angebotsseite)</a:t>
            </a:r>
            <a:r>
              <a:rPr lang="de-DE" sz="2400" dirty="0" smtClean="0">
                <a:sym typeface="Wingdings" panose="05000000000000000000" pitchFamily="2" charset="2"/>
              </a:rPr>
              <a:t>, </a:t>
            </a:r>
            <a:r>
              <a:rPr lang="de-DE" sz="2400" dirty="0">
                <a:sym typeface="Wingdings" panose="05000000000000000000" pitchFamily="2" charset="2"/>
              </a:rPr>
              <a:t>sondern durch </a:t>
            </a:r>
            <a:r>
              <a:rPr lang="de-DE" sz="2400" dirty="0" smtClean="0">
                <a:sym typeface="Wingdings" panose="05000000000000000000" pitchFamily="2" charset="2"/>
              </a:rPr>
              <a:t>die Preistoleranz der Nachfrage gegeben ist.</a:t>
            </a: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3362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355725"/>
            <a:ext cx="7381875" cy="561107"/>
          </a:xfrm>
        </p:spPr>
        <p:txBody>
          <a:bodyPr/>
          <a:lstStyle/>
          <a:p>
            <a:r>
              <a:rPr lang="de-DE" dirty="0" smtClean="0"/>
              <a:t>Förderkosten Rohöl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A5A-5659-4E45-9801-E4571920E211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022017"/>
            <a:ext cx="3929414" cy="42947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7624" y="6337756"/>
            <a:ext cx="6120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https://cdn.static-economist.com/sites/default/files/imagecache/1280-width/images/print-edition/20160123_FBC174.png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-926614" y="3599023"/>
            <a:ext cx="392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Förderkosten inkl. Förderabgaben („</a:t>
            </a:r>
            <a:r>
              <a:rPr lang="de-DE" sz="1200" dirty="0" err="1" smtClean="0"/>
              <a:t>royalties</a:t>
            </a:r>
            <a:r>
              <a:rPr lang="de-DE" sz="1200" dirty="0" smtClean="0"/>
              <a:t>“)</a:t>
            </a:r>
            <a:endParaRPr lang="de-DE" sz="1200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1547664" y="4758804"/>
            <a:ext cx="3456384" cy="3834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644008" y="47971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436096" y="2060848"/>
            <a:ext cx="3285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Selbst wenn die Weltmarktpreise durch Nachfragerückgang infolge regenerativer Energieerzeugung auf 10 $/</a:t>
            </a:r>
            <a:r>
              <a:rPr lang="de-DE" sz="2000" dirty="0" err="1" smtClean="0">
                <a:sym typeface="Wingdings" panose="05000000000000000000" pitchFamily="2" charset="2"/>
              </a:rPr>
              <a:t>bbl</a:t>
            </a:r>
            <a:r>
              <a:rPr lang="de-DE" sz="2000" dirty="0" smtClean="0">
                <a:sym typeface="Wingdings" panose="05000000000000000000" pitchFamily="2" charset="2"/>
              </a:rPr>
              <a:t> fallen würden, wäre noch 50% der </a:t>
            </a:r>
            <a:r>
              <a:rPr lang="de-DE" sz="2000" dirty="0" err="1" smtClean="0">
                <a:sym typeface="Wingdings" panose="05000000000000000000" pitchFamily="2" charset="2"/>
              </a:rPr>
              <a:t>Onshore</a:t>
            </a:r>
            <a:r>
              <a:rPr lang="de-DE" sz="2000" dirty="0" smtClean="0">
                <a:sym typeface="Wingdings" panose="05000000000000000000" pitchFamily="2" charset="2"/>
              </a:rPr>
              <a:t>-Förderung profitabel!</a:t>
            </a:r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3409574" y="3564632"/>
            <a:ext cx="32598" cy="17365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35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544338"/>
          </a:xfrm>
        </p:spPr>
        <p:txBody>
          <a:bodyPr/>
          <a:lstStyle/>
          <a:p>
            <a:r>
              <a:rPr lang="de-DE" dirty="0" smtClean="0"/>
              <a:t>Energieökonomische Randbedingungen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7945652" cy="36095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Selbst wenn ein massiver globaler Ausbau der regenerativen Energien die Preise der fossilen Energieträger weit drücken würde, können die Förderkosten sehr lange nicht unterschritten werden – vielleicht nie.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Solange die Weltmarktpreise </a:t>
            </a:r>
            <a:r>
              <a:rPr lang="de-DE" sz="2400" dirty="0">
                <a:sym typeface="Wingdings" panose="05000000000000000000" pitchFamily="2" charset="2"/>
              </a:rPr>
              <a:t>der fossilen Brennstoffe </a:t>
            </a:r>
            <a:r>
              <a:rPr lang="de-DE" sz="2400" dirty="0" smtClean="0">
                <a:sym typeface="Wingdings" panose="05000000000000000000" pitchFamily="2" charset="2"/>
              </a:rPr>
              <a:t>über </a:t>
            </a:r>
            <a:r>
              <a:rPr lang="de-DE" sz="2400" dirty="0">
                <a:sym typeface="Wingdings" panose="05000000000000000000" pitchFamily="2" charset="2"/>
              </a:rPr>
              <a:t>den Extraktionskosten (Förderkosten</a:t>
            </a:r>
            <a:r>
              <a:rPr lang="de-DE" sz="2400" dirty="0" smtClean="0">
                <a:sym typeface="Wingdings" panose="05000000000000000000" pitchFamily="2" charset="2"/>
              </a:rPr>
              <a:t>) liegen, haben die </a:t>
            </a:r>
            <a:r>
              <a:rPr lang="de-DE" sz="2400" dirty="0">
                <a:sym typeface="Wingdings" panose="05000000000000000000" pitchFamily="2" charset="2"/>
              </a:rPr>
              <a:t>Eigentümer kein Interesse haben, die Extraktion zu beenden.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4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4641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6"/>
            <a:ext cx="8029201" cy="1000125"/>
          </a:xfrm>
        </p:spPr>
        <p:txBody>
          <a:bodyPr/>
          <a:lstStyle/>
          <a:p>
            <a:r>
              <a:rPr lang="de-DE" dirty="0" smtClean="0"/>
              <a:t>Wann wurden stagnierende oder zurückgehende CO</a:t>
            </a:r>
            <a:r>
              <a:rPr lang="de-DE" baseline="-25000" dirty="0" smtClean="0"/>
              <a:t>2</a:t>
            </a:r>
            <a:r>
              <a:rPr lang="de-DE" dirty="0" smtClean="0"/>
              <a:t>-Emissionen beobachtet?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7347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Was müssen wir erreichen?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057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489098"/>
          </a:xfrm>
        </p:spPr>
        <p:txBody>
          <a:bodyPr/>
          <a:lstStyle/>
          <a:p>
            <a:r>
              <a:rPr lang="de-DE" dirty="0" smtClean="0"/>
              <a:t>Weltweite CO</a:t>
            </a:r>
            <a:r>
              <a:rPr lang="de-DE" baseline="-25000" dirty="0" smtClean="0"/>
              <a:t>2</a:t>
            </a:r>
            <a:r>
              <a:rPr lang="de-DE" dirty="0" smtClean="0"/>
              <a:t>-Emissionen seit 1971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30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04864"/>
            <a:ext cx="6696744" cy="40310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067944" y="6451684"/>
            <a:ext cx="39604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https://www.volker-quaschning.de/datserv/CO2/index_e.php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71601" y="4586170"/>
            <a:ext cx="95982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Erste Ölkrise 1973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051720" y="4149081"/>
            <a:ext cx="274260" cy="1584175"/>
            <a:chOff x="2051720" y="4149081"/>
            <a:chExt cx="274260" cy="1584175"/>
          </a:xfrm>
        </p:grpSpPr>
        <p:cxnSp>
          <p:nvCxnSpPr>
            <p:cNvPr id="7" name="Gerader Verbinder 6"/>
            <p:cNvCxnSpPr/>
            <p:nvPr/>
          </p:nvCxnSpPr>
          <p:spPr>
            <a:xfrm>
              <a:off x="2051720" y="4149081"/>
              <a:ext cx="1" cy="1584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2051720" y="4220410"/>
              <a:ext cx="27426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feld 11"/>
          <p:cNvSpPr txBox="1"/>
          <p:nvPr/>
        </p:nvSpPr>
        <p:spPr>
          <a:xfrm>
            <a:off x="2953981" y="4350873"/>
            <a:ext cx="93610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Zweite Ölkrise 1979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833690" y="3861048"/>
            <a:ext cx="588343" cy="2232248"/>
            <a:chOff x="2833690" y="3861048"/>
            <a:chExt cx="588343" cy="2232248"/>
          </a:xfrm>
        </p:grpSpPr>
        <p:cxnSp>
          <p:nvCxnSpPr>
            <p:cNvPr id="10" name="Gerader Verbinder 9"/>
            <p:cNvCxnSpPr/>
            <p:nvPr/>
          </p:nvCxnSpPr>
          <p:spPr>
            <a:xfrm>
              <a:off x="2833690" y="3861048"/>
              <a:ext cx="15728" cy="22322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2880516" y="3933056"/>
              <a:ext cx="541517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4319972" y="4257771"/>
            <a:ext cx="167012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Kollaps der sozialistischen Ökonomien ab 1990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4221749" y="3573016"/>
            <a:ext cx="638283" cy="2232248"/>
            <a:chOff x="4221749" y="3573016"/>
            <a:chExt cx="638283" cy="2232248"/>
          </a:xfrm>
        </p:grpSpPr>
        <p:cxnSp>
          <p:nvCxnSpPr>
            <p:cNvPr id="15" name="Gerader Verbinder 14"/>
            <p:cNvCxnSpPr/>
            <p:nvPr/>
          </p:nvCxnSpPr>
          <p:spPr>
            <a:xfrm>
              <a:off x="4221749" y="3573016"/>
              <a:ext cx="15728" cy="22322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4229613" y="3645024"/>
              <a:ext cx="63041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6773178" y="3785842"/>
            <a:ext cx="151772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Finanz- und Wirtschafts-krise 2009</a:t>
            </a:r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6701170" y="2708920"/>
            <a:ext cx="144016" cy="3024336"/>
            <a:chOff x="6701170" y="2708920"/>
            <a:chExt cx="144016" cy="3024336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6701170" y="2708920"/>
              <a:ext cx="0" cy="30243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6701170" y="2830496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 Verbindung mit Pfeil 28"/>
          <p:cNvCxnSpPr/>
          <p:nvPr/>
        </p:nvCxnSpPr>
        <p:spPr>
          <a:xfrm flipV="1">
            <a:off x="1691680" y="2492896"/>
            <a:ext cx="5904656" cy="1785969"/>
          </a:xfrm>
          <a:prstGeom prst="straightConnector1">
            <a:avLst/>
          </a:prstGeom>
          <a:ln w="57150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5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Bislang ist die CO</a:t>
            </a:r>
            <a:r>
              <a:rPr lang="de-DE" b="1" baseline="-25000" dirty="0" smtClean="0"/>
              <a:t>2</a:t>
            </a:r>
            <a:r>
              <a:rPr lang="de-DE" b="1" dirty="0" smtClean="0"/>
              <a:t>-Emission nur infolge ökonomischer Einflüsse zurückgegangen!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31</a:t>
            </a:fld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9552" y="2780928"/>
            <a:ext cx="8280920" cy="322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„Mit einiger Berechtigung kann man die OPEC als größte und erfolgreichste Klimaschutzorganisation der Welt bezeichnen.“</a:t>
            </a:r>
            <a:br>
              <a:rPr lang="de-DE" kern="0" dirty="0" smtClean="0"/>
            </a:br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sz="1800" kern="0" dirty="0" smtClean="0"/>
              <a:t>Prof. Dr. Marc Oliver </a:t>
            </a:r>
            <a:r>
              <a:rPr lang="de-DE" sz="1800" kern="0" dirty="0" err="1" smtClean="0"/>
              <a:t>Bettzüge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r>
              <a:rPr lang="de-DE" sz="1800" kern="0" dirty="0" smtClean="0"/>
              <a:t>Leiter des Energiewirtschaftlichen Instituts der Universität zu Köln</a:t>
            </a:r>
            <a:r>
              <a:rPr lang="de-DE" sz="1800" b="1" kern="0" dirty="0" smtClean="0"/>
              <a:t/>
            </a:r>
            <a:br>
              <a:rPr lang="de-DE" sz="1800" b="1" kern="0" dirty="0" smtClean="0"/>
            </a:br>
            <a:r>
              <a:rPr lang="de-DE" kern="0" dirty="0" smtClean="0"/>
              <a:t/>
            </a:r>
            <a:br>
              <a:rPr lang="de-DE" kern="0" dirty="0" smtClean="0"/>
            </a:b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548225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3239" y="1355727"/>
            <a:ext cx="8389241" cy="561106"/>
          </a:xfrm>
        </p:spPr>
        <p:txBody>
          <a:bodyPr/>
          <a:lstStyle/>
          <a:p>
            <a:r>
              <a:rPr lang="de-DE" sz="2600" dirty="0" smtClean="0"/>
              <a:t>Zusammenfassung</a:t>
            </a:r>
            <a:endParaRPr lang="de-DE" sz="2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560" y="1988840"/>
            <a:ext cx="7992888" cy="4032448"/>
          </a:xfrm>
        </p:spPr>
        <p:txBody>
          <a:bodyPr/>
          <a:lstStyle/>
          <a:p>
            <a:r>
              <a:rPr lang="de-DE" sz="2400" dirty="0" smtClean="0"/>
              <a:t>Die Extraktion fossiler Brennstoffe muss weltweit zum Erliegen kommen. Der größte Teil der fossilen Reserven muss in der Erde verbleiben.</a:t>
            </a:r>
          </a:p>
          <a:p>
            <a:r>
              <a:rPr lang="de-DE" sz="2400" dirty="0" smtClean="0"/>
              <a:t>Vom Ziel einer vollständig regenerativen Versorgung sind wir sehr weit entfernt.</a:t>
            </a:r>
          </a:p>
          <a:p>
            <a:r>
              <a:rPr lang="de-DE" sz="2400" dirty="0" smtClean="0"/>
              <a:t>Eins Umstellung Deutschlands oder Europas auf regenerative Energie führt lediglich zu einem höheren Angebot fossiler Brennstoffe auf dem Weltmarkt und bringt uns dem globalen Ziel nicht näher.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5808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633114"/>
          </a:xfrm>
        </p:spPr>
        <p:txBody>
          <a:bodyPr/>
          <a:lstStyle/>
          <a:p>
            <a:r>
              <a:rPr lang="de-DE" dirty="0" smtClean="0"/>
              <a:t>Preisvergleich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19138" y="1916832"/>
            <a:ext cx="7885310" cy="3987800"/>
          </a:xfrm>
        </p:spPr>
        <p:txBody>
          <a:bodyPr/>
          <a:lstStyle/>
          <a:p>
            <a:r>
              <a:rPr lang="de-DE" sz="2400" dirty="0" smtClean="0"/>
              <a:t>Sehr große Optimisten sagen einen Wasserstoffpreis von 1 €/kg voraus (für „grünen“ Wasserstoff). </a:t>
            </a:r>
            <a:br>
              <a:rPr lang="de-DE" sz="2400" dirty="0" smtClean="0"/>
            </a:br>
            <a:r>
              <a:rPr lang="de-DE" sz="2400" dirty="0" smtClean="0"/>
              <a:t>Heizwert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: 33,3 kWh/kg</a:t>
            </a:r>
            <a:br>
              <a:rPr lang="de-DE" sz="2400" dirty="0" smtClean="0"/>
            </a:br>
            <a:r>
              <a:rPr lang="de-DE" sz="2400" dirty="0" smtClean="0">
                <a:sym typeface="Wingdings" panose="05000000000000000000" pitchFamily="2" charset="2"/>
              </a:rPr>
              <a:t> 100 €ct/33,3 kWh = 3 €ct/kWh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(</a:t>
            </a:r>
            <a:r>
              <a:rPr lang="de-DE" sz="2400" u="sng" dirty="0" smtClean="0">
                <a:sym typeface="Wingdings" panose="05000000000000000000" pitchFamily="2" charset="2"/>
              </a:rPr>
              <a:t>Vor</a:t>
            </a:r>
            <a:r>
              <a:rPr lang="de-DE" sz="2400" dirty="0" smtClean="0">
                <a:sym typeface="Wingdings" panose="05000000000000000000" pitchFamily="2" charset="2"/>
              </a:rPr>
              <a:t> der Preissteigerung des Erdgases kostete „graues“ H</a:t>
            </a:r>
            <a:r>
              <a:rPr lang="de-DE" sz="2400" baseline="-25000" dirty="0" smtClean="0">
                <a:sym typeface="Wingdings" panose="05000000000000000000" pitchFamily="2" charset="2"/>
              </a:rPr>
              <a:t>2</a:t>
            </a:r>
            <a:r>
              <a:rPr lang="de-DE" sz="2400" dirty="0" smtClean="0">
                <a:sym typeface="Wingdings" panose="05000000000000000000" pitchFamily="2" charset="2"/>
              </a:rPr>
              <a:t> 1,00-1,70 €/kg.)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Die Förderkosten von 50% der </a:t>
            </a:r>
            <a:r>
              <a:rPr lang="de-DE" sz="2400" dirty="0" err="1" smtClean="0">
                <a:sym typeface="Wingdings" panose="05000000000000000000" pitchFamily="2" charset="2"/>
              </a:rPr>
              <a:t>Onshore</a:t>
            </a:r>
            <a:r>
              <a:rPr lang="de-DE" sz="2400" dirty="0" smtClean="0">
                <a:sym typeface="Wingdings" panose="05000000000000000000" pitchFamily="2" charset="2"/>
              </a:rPr>
              <a:t>-Erdölförderung liegen unter 10 $/</a:t>
            </a:r>
            <a:r>
              <a:rPr lang="de-DE" sz="2400" dirty="0" err="1" smtClean="0">
                <a:sym typeface="Wingdings" panose="05000000000000000000" pitchFamily="2" charset="2"/>
              </a:rPr>
              <a:t>barrel</a:t>
            </a:r>
            <a:r>
              <a:rPr lang="de-DE" sz="2400" dirty="0" smtClean="0">
                <a:sym typeface="Wingdings" panose="05000000000000000000" pitchFamily="2" charset="2"/>
              </a:rPr>
              <a:t>. 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Ein </a:t>
            </a:r>
            <a:r>
              <a:rPr lang="de-DE" sz="2400" dirty="0" err="1" smtClean="0">
                <a:sym typeface="Wingdings" panose="05000000000000000000" pitchFamily="2" charset="2"/>
              </a:rPr>
              <a:t>barrel</a:t>
            </a:r>
            <a:r>
              <a:rPr lang="de-DE" sz="2400" dirty="0" smtClean="0">
                <a:sym typeface="Wingdings" panose="05000000000000000000" pitchFamily="2" charset="2"/>
              </a:rPr>
              <a:t> Rohöl sind 159 Liter, Heizwert: 10 kWh/l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 100$ct/1590 kWh = 0,6 $ct/kWh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4485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355725"/>
            <a:ext cx="7597775" cy="1000125"/>
          </a:xfrm>
        </p:spPr>
        <p:txBody>
          <a:bodyPr/>
          <a:lstStyle/>
          <a:p>
            <a:r>
              <a:rPr lang="de-DE" dirty="0" smtClean="0"/>
              <a:t>Anteil der einzelnen Treibhausgase am Erwärmungstrend („Strahlungsantrieb“)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A5A-5659-4E45-9801-E4571920E211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288262"/>
            <a:ext cx="5616624" cy="414864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23928" y="64593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IPCC 4th Assessment Report 2014. Summary for </a:t>
            </a:r>
            <a:r>
              <a:rPr lang="en-US" sz="1000" dirty="0" smtClean="0"/>
              <a:t>Policymakers</a:t>
            </a:r>
            <a:endParaRPr lang="de-DE" sz="1000" dirty="0" smtClean="0"/>
          </a:p>
          <a:p>
            <a:r>
              <a:rPr lang="de-DE" sz="1000" dirty="0" smtClean="0"/>
              <a:t>https</a:t>
            </a:r>
            <a:r>
              <a:rPr lang="de-DE" sz="1000" dirty="0"/>
              <a:t>://www.ipcc.ch/site/assets/uploads/2018/02/ar4-wg1-spm-1.pdf</a:t>
            </a:r>
          </a:p>
        </p:txBody>
      </p:sp>
      <p:sp>
        <p:nvSpPr>
          <p:cNvPr id="6" name="Rechteck 5"/>
          <p:cNvSpPr/>
          <p:nvPr/>
        </p:nvSpPr>
        <p:spPr>
          <a:xfrm>
            <a:off x="3059832" y="2780928"/>
            <a:ext cx="1080120" cy="5040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444208" y="27089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hat etwa 2/3 Anteil am Strahlungsantrieb.</a:t>
            </a:r>
          </a:p>
        </p:txBody>
      </p:sp>
    </p:spTree>
    <p:extLst>
      <p:ext uri="{BB962C8B-B14F-4D97-AF65-F5344CB8AC3E}">
        <p14:creationId xmlns:p14="http://schemas.microsoft.com/office/powerpoint/2010/main" val="3957125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355727"/>
            <a:ext cx="7381875" cy="633114"/>
          </a:xfrm>
        </p:spPr>
        <p:txBody>
          <a:bodyPr/>
          <a:lstStyle/>
          <a:p>
            <a:r>
              <a:rPr lang="de-DE" dirty="0" smtClean="0"/>
              <a:t>Gibt es CO</a:t>
            </a:r>
            <a:r>
              <a:rPr lang="de-DE" baseline="-25000" dirty="0" smtClean="0"/>
              <a:t>2</a:t>
            </a:r>
            <a:r>
              <a:rPr lang="de-DE" dirty="0" smtClean="0"/>
              <a:t>-Emission?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140968"/>
            <a:ext cx="1810345" cy="1651970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971600" y="4725144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491880" y="496213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C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9987" y="483956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Kohle, Erdöl und Erdgas</a:t>
            </a:r>
          </a:p>
          <a:p>
            <a:r>
              <a:rPr lang="de-DE" dirty="0"/>
              <a:t>e</a:t>
            </a:r>
            <a:r>
              <a:rPr lang="de-DE" dirty="0" smtClean="0"/>
              <a:t>nthalten fossilen Kohlenstoff.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93019" y="363007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C</a:t>
            </a:r>
            <a:endParaRPr lang="de-DE" sz="2800" b="1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4067944" y="4221089"/>
            <a:ext cx="1312240" cy="1506212"/>
            <a:chOff x="4067944" y="4221089"/>
            <a:chExt cx="1312240" cy="1506212"/>
          </a:xfrm>
        </p:grpSpPr>
        <p:sp>
          <p:nvSpPr>
            <p:cNvPr id="11" name="Pfeil nach rechts 10"/>
            <p:cNvSpPr/>
            <p:nvPr/>
          </p:nvSpPr>
          <p:spPr>
            <a:xfrm rot="16200000">
              <a:off x="4229962" y="4185085"/>
              <a:ext cx="792088" cy="8640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067944" y="5080970"/>
              <a:ext cx="1312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Förderung,</a:t>
              </a:r>
              <a:br>
                <a:rPr lang="de-DE" dirty="0" smtClean="0"/>
              </a:br>
              <a:r>
                <a:rPr lang="de-DE" dirty="0" smtClean="0"/>
                <a:t>Extraktion</a:t>
              </a:r>
              <a:endParaRPr lang="de-DE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88368" y="3298683"/>
            <a:ext cx="7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</a:t>
            </a:r>
            <a:r>
              <a:rPr lang="de-DE" sz="2800" b="1" baseline="-25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lang="de-DE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392171" y="3729065"/>
            <a:ext cx="1520216" cy="918974"/>
            <a:chOff x="5392171" y="3729065"/>
            <a:chExt cx="1520216" cy="918974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5779524" y="3729065"/>
              <a:ext cx="1023108" cy="523220"/>
              <a:chOff x="5484573" y="3789068"/>
              <a:chExt cx="1023108" cy="523220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5736601" y="3789068"/>
                <a:ext cx="771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O</a:t>
                </a:r>
                <a:r>
                  <a:rPr lang="de-DE" sz="2800" b="1" baseline="-250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2</a:t>
                </a:r>
                <a:endParaRPr lang="de-DE" sz="2800" b="1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484573" y="378906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/>
                  <a:t>C</a:t>
                </a:r>
                <a:endParaRPr lang="de-DE" sz="2800" b="1" dirty="0"/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5392171" y="4278707"/>
              <a:ext cx="1520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Verbrennung</a:t>
              </a:r>
              <a:endParaRPr lang="de-DE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876256" y="1740231"/>
            <a:ext cx="1596854" cy="2048422"/>
            <a:chOff x="6876256" y="1740231"/>
            <a:chExt cx="1596854" cy="2048422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7300806" y="2087292"/>
              <a:ext cx="1023108" cy="523220"/>
              <a:chOff x="5484573" y="3789068"/>
              <a:chExt cx="1023108" cy="523220"/>
            </a:xfrm>
          </p:grpSpPr>
          <p:sp>
            <p:nvSpPr>
              <p:cNvPr id="19" name="Textfeld 18"/>
              <p:cNvSpPr txBox="1"/>
              <p:nvPr/>
            </p:nvSpPr>
            <p:spPr>
              <a:xfrm>
                <a:off x="5736601" y="3789068"/>
                <a:ext cx="771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O</a:t>
                </a:r>
                <a:r>
                  <a:rPr lang="de-DE" sz="2800" b="1" baseline="-250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2</a:t>
                </a:r>
                <a:endParaRPr lang="de-DE" sz="2800" b="1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5484573" y="378906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/>
                  <a:t>C</a:t>
                </a:r>
                <a:endParaRPr lang="de-DE" sz="2800" b="1" dirty="0"/>
              </a:p>
            </p:txBody>
          </p:sp>
        </p:grpSp>
        <p:cxnSp>
          <p:nvCxnSpPr>
            <p:cNvPr id="22" name="Gerade Verbindung mit Pfeil 21"/>
            <p:cNvCxnSpPr/>
            <p:nvPr/>
          </p:nvCxnSpPr>
          <p:spPr>
            <a:xfrm flipV="1">
              <a:off x="6876256" y="2675670"/>
              <a:ext cx="576064" cy="1112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7151609" y="1740231"/>
              <a:ext cx="1321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Emission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1351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Kohlenstoffemission statt CO</a:t>
            </a:r>
            <a:r>
              <a:rPr lang="de-DE" baseline="-25000" dirty="0" smtClean="0"/>
              <a:t>2</a:t>
            </a:r>
            <a:r>
              <a:rPr lang="de-DE" dirty="0" smtClean="0"/>
              <a:t>-Emission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03239" y="2428876"/>
            <a:ext cx="8029201" cy="3987800"/>
          </a:xfrm>
        </p:spPr>
        <p:txBody>
          <a:bodyPr/>
          <a:lstStyle/>
          <a:p>
            <a:r>
              <a:rPr lang="de-DE" sz="3200" dirty="0" smtClean="0"/>
              <a:t>Jeglicher fossiler Kohlenstoff, den wir aus der Erdkruste extrahieren, wird zu CO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.</a:t>
            </a:r>
          </a:p>
          <a:p>
            <a:r>
              <a:rPr lang="de-DE" sz="3200" dirty="0" smtClean="0"/>
              <a:t>Das gilt auch für den Anteil, der zunächst stofflich verarbeitet und erst später als Müll verbrannt wird.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1853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CO</a:t>
            </a:r>
            <a:r>
              <a:rPr lang="de-DE" baseline="-25000" dirty="0" smtClean="0"/>
              <a:t>2</a:t>
            </a:r>
            <a:r>
              <a:rPr lang="de-DE" dirty="0" smtClean="0"/>
              <a:t> reichert sich seit Beginn der Industrialisierung in der Atmosphäre an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84758"/>
            <a:ext cx="7330415" cy="381642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940152" y="6430089"/>
            <a:ext cx="18694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hlinkClick r:id="rId3"/>
              </a:rPr>
              <a:t>https://keelingcurve.ucsd.edu</a:t>
            </a:r>
            <a:r>
              <a:rPr lang="de-DE" sz="1000" dirty="0" smtClean="0">
                <a:hlinkClick r:id="rId3"/>
              </a:rPr>
              <a:t>/</a:t>
            </a:r>
            <a:endParaRPr lang="de-DE" sz="10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1187624" y="4077072"/>
            <a:ext cx="6754351" cy="369332"/>
            <a:chOff x="1187624" y="4077072"/>
            <a:chExt cx="6754351" cy="369332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1187624" y="4402316"/>
              <a:ext cx="675435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1547664" y="407707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vorindustriell: 280 ppm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835696" y="2924944"/>
            <a:ext cx="5832648" cy="936104"/>
            <a:chOff x="1835696" y="2924944"/>
            <a:chExt cx="5832648" cy="93610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5696" y="3284984"/>
              <a:ext cx="5184581" cy="576064"/>
            </a:xfrm>
            <a:prstGeom prst="rect">
              <a:avLst/>
            </a:prstGeom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6516216" y="2924944"/>
              <a:ext cx="1152128" cy="504056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83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sind „Reserven“?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Als „Reserven“ der fossilen Brennstoffe werden die Kohle-, Erdöl- und Erdgasvorkommen bezeichnet, die mit heutiger Technologie zu heutigen Weltmarktpreisen wirtschaftlich extrahiert werden können.</a:t>
            </a:r>
          </a:p>
          <a:p>
            <a:r>
              <a:rPr lang="de-DE" sz="2400" dirty="0" smtClean="0"/>
              <a:t>Diese Reserven gehören privaten oder stattlichen Gesellschaften und sind z.B. auch in Aktienkurse eingepreist.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E7C50-8E41-4954-BA5B-F2640C052B12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66745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55725"/>
            <a:ext cx="5796953" cy="1000125"/>
          </a:xfrm>
        </p:spPr>
        <p:txBody>
          <a:bodyPr/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-Budgets für verschiedene Temperaturgrenzwerte*) (IPCC)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3441" y="2442659"/>
            <a:ext cx="7647572" cy="349598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Budgets am 1.1.2018 </a:t>
            </a:r>
          </a:p>
          <a:p>
            <a:r>
              <a:rPr lang="de-DE" sz="2400" dirty="0" smtClean="0"/>
              <a:t>Für 1,5°C Erwärmung: 420 </a:t>
            </a:r>
            <a:r>
              <a:rPr lang="de-DE" sz="2400" dirty="0" err="1" smtClean="0"/>
              <a:t>Gt</a:t>
            </a:r>
            <a:r>
              <a:rPr lang="de-DE" sz="2400" dirty="0" smtClean="0"/>
              <a:t> CO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. (115 </a:t>
            </a:r>
            <a:r>
              <a:rPr lang="de-DE" sz="2400" dirty="0" err="1" smtClean="0"/>
              <a:t>Gt</a:t>
            </a:r>
            <a:r>
              <a:rPr lang="de-DE" sz="2400" dirty="0" smtClean="0"/>
              <a:t> C)</a:t>
            </a:r>
          </a:p>
          <a:p>
            <a:r>
              <a:rPr lang="de-DE" sz="2400" dirty="0" smtClean="0"/>
              <a:t>Für 2,0°C </a:t>
            </a:r>
            <a:r>
              <a:rPr lang="de-DE" sz="2400" dirty="0"/>
              <a:t>Erwärmung: </a:t>
            </a:r>
            <a:r>
              <a:rPr lang="de-DE" sz="2400" dirty="0" smtClean="0"/>
              <a:t>1170 </a:t>
            </a:r>
            <a:r>
              <a:rPr lang="de-DE" sz="2400" dirty="0" err="1"/>
              <a:t>Gt</a:t>
            </a:r>
            <a:r>
              <a:rPr lang="de-DE" sz="2400" dirty="0"/>
              <a:t> CO</a:t>
            </a:r>
            <a:r>
              <a:rPr lang="de-DE" sz="2400" baseline="-25000" dirty="0"/>
              <a:t>2</a:t>
            </a:r>
            <a:r>
              <a:rPr lang="de-DE" sz="2400" dirty="0"/>
              <a:t>. </a:t>
            </a:r>
            <a:r>
              <a:rPr lang="de-DE" sz="2400" dirty="0" smtClean="0"/>
              <a:t>(319 </a:t>
            </a:r>
            <a:r>
              <a:rPr lang="de-DE" sz="2400" dirty="0" err="1"/>
              <a:t>Gt</a:t>
            </a:r>
            <a:r>
              <a:rPr lang="de-DE" sz="2400" dirty="0"/>
              <a:t> C)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Die fossilen Reserven (gut 800 </a:t>
            </a:r>
            <a:r>
              <a:rPr lang="de-DE" sz="2400" b="1" dirty="0" err="1" smtClean="0">
                <a:solidFill>
                  <a:srgbClr val="FF0000"/>
                </a:solidFill>
              </a:rPr>
              <a:t>Gt</a:t>
            </a:r>
            <a:r>
              <a:rPr lang="de-DE" sz="2400" b="1" dirty="0" smtClean="0">
                <a:solidFill>
                  <a:srgbClr val="FF0000"/>
                </a:solidFill>
              </a:rPr>
              <a:t> C) „reichen“ für ca. 3000 </a:t>
            </a:r>
            <a:r>
              <a:rPr lang="de-DE" sz="2400" b="1" dirty="0" err="1" smtClean="0">
                <a:solidFill>
                  <a:srgbClr val="FF0000"/>
                </a:solidFill>
              </a:rPr>
              <a:t>Gt</a:t>
            </a:r>
            <a:r>
              <a:rPr lang="de-DE" sz="2400" b="1" dirty="0" smtClean="0">
                <a:solidFill>
                  <a:srgbClr val="FF0000"/>
                </a:solidFill>
              </a:rPr>
              <a:t> CO</a:t>
            </a:r>
            <a:r>
              <a:rPr lang="de-DE" sz="24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de-DE" sz="2400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9FF3-30DD-4199-A406-EF9023788225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5" name="Rechteck 4"/>
          <p:cNvSpPr/>
          <p:nvPr/>
        </p:nvSpPr>
        <p:spPr>
          <a:xfrm>
            <a:off x="426220" y="6306819"/>
            <a:ext cx="11237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Special Report: Global Warming of 1.5 </a:t>
            </a:r>
            <a:r>
              <a:rPr lang="en-US" sz="1000" b="1" dirty="0" smtClean="0"/>
              <a:t>ºC, </a:t>
            </a:r>
            <a:r>
              <a:rPr lang="en-US" sz="1000" b="1" dirty="0" err="1" smtClean="0"/>
              <a:t>Ch</a:t>
            </a:r>
            <a:r>
              <a:rPr lang="en-US" sz="1000" b="1" dirty="0" smtClean="0"/>
              <a:t> 02, Mitigation </a:t>
            </a:r>
            <a:r>
              <a:rPr lang="en-US" sz="1000" b="1" dirty="0"/>
              <a:t>pathways compatible with 1.5°C in the context of sustainable development</a:t>
            </a:r>
          </a:p>
          <a:p>
            <a:r>
              <a:rPr lang="de-DE" sz="1000" dirty="0" smtClean="0">
                <a:hlinkClick r:id="rId2"/>
              </a:rPr>
              <a:t>https</a:t>
            </a:r>
            <a:r>
              <a:rPr lang="de-DE" sz="1000" dirty="0">
                <a:hlinkClick r:id="rId2"/>
              </a:rPr>
              <a:t>://www.ipcc.ch/sr15/chapter/chapter-2</a:t>
            </a:r>
            <a:r>
              <a:rPr lang="de-DE" sz="1000" dirty="0" smtClean="0">
                <a:hlinkClick r:id="rId2"/>
              </a:rPr>
              <a:t>/</a:t>
            </a:r>
            <a:endParaRPr lang="de-DE" sz="1000" dirty="0" smtClean="0"/>
          </a:p>
          <a:p>
            <a:r>
              <a:rPr lang="de-DE" sz="1000" dirty="0" smtClean="0"/>
              <a:t>40 </a:t>
            </a:r>
            <a:r>
              <a:rPr lang="de-DE" sz="1000" dirty="0" err="1" smtClean="0"/>
              <a:t>Gt</a:t>
            </a:r>
            <a:r>
              <a:rPr lang="de-DE" sz="1000" dirty="0" smtClean="0"/>
              <a:t> CO2/a: </a:t>
            </a:r>
            <a:endParaRPr lang="de-DE" sz="1000" dirty="0"/>
          </a:p>
        </p:txBody>
      </p:sp>
      <p:sp>
        <p:nvSpPr>
          <p:cNvPr id="7" name="Rechteck 6"/>
          <p:cNvSpPr/>
          <p:nvPr/>
        </p:nvSpPr>
        <p:spPr>
          <a:xfrm>
            <a:off x="534475" y="5891321"/>
            <a:ext cx="30877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*) jeweils für 67</a:t>
            </a:r>
            <a:r>
              <a:rPr lang="de-DE" sz="1050" dirty="0"/>
              <a:t>% </a:t>
            </a:r>
            <a:r>
              <a:rPr lang="de-DE" sz="1050" dirty="0" smtClean="0"/>
              <a:t>Wahrscheinlichkeit</a:t>
            </a:r>
          </a:p>
          <a:p>
            <a:r>
              <a:rPr lang="de-DE" sz="1050" dirty="0" smtClean="0"/>
              <a:t>**) CO</a:t>
            </a:r>
            <a:r>
              <a:rPr lang="de-DE" sz="1050" baseline="-25000" dirty="0" smtClean="0"/>
              <a:t>2</a:t>
            </a:r>
            <a:r>
              <a:rPr lang="de-DE" sz="1050" dirty="0" smtClean="0"/>
              <a:t>-Äquivalente inkl. anderer Treibhausgase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31331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olie-WF-2003">
  <a:themeElements>
    <a:clrScheme name="OFolie-WF-2003-oBS 1">
      <a:dk1>
        <a:srgbClr val="003A79"/>
      </a:dk1>
      <a:lt1>
        <a:srgbClr val="FFFFFF"/>
      </a:lt1>
      <a:dk2>
        <a:srgbClr val="6576A6"/>
      </a:dk2>
      <a:lt2>
        <a:srgbClr val="B0B5D1"/>
      </a:lt2>
      <a:accent1>
        <a:srgbClr val="003A79"/>
      </a:accent1>
      <a:accent2>
        <a:srgbClr val="7AB51D"/>
      </a:accent2>
      <a:accent3>
        <a:srgbClr val="FFFFFF"/>
      </a:accent3>
      <a:accent4>
        <a:srgbClr val="003066"/>
      </a:accent4>
      <a:accent5>
        <a:srgbClr val="AAAEBE"/>
      </a:accent5>
      <a:accent6>
        <a:srgbClr val="6EA419"/>
      </a:accent6>
      <a:hlink>
        <a:srgbClr val="0000FF"/>
      </a:hlink>
      <a:folHlink>
        <a:srgbClr val="800080"/>
      </a:folHlink>
    </a:clrScheme>
    <a:fontScheme name="OFolie-WF-2003-oB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olie-WF-2003-oBS 1">
        <a:dk1>
          <a:srgbClr val="003A79"/>
        </a:dk1>
        <a:lt1>
          <a:srgbClr val="FFFFFF"/>
        </a:lt1>
        <a:dk2>
          <a:srgbClr val="6576A6"/>
        </a:dk2>
        <a:lt2>
          <a:srgbClr val="B0B5D1"/>
        </a:lt2>
        <a:accent1>
          <a:srgbClr val="003A79"/>
        </a:accent1>
        <a:accent2>
          <a:srgbClr val="7AB51D"/>
        </a:accent2>
        <a:accent3>
          <a:srgbClr val="FFFFFF"/>
        </a:accent3>
        <a:accent4>
          <a:srgbClr val="003066"/>
        </a:accent4>
        <a:accent5>
          <a:srgbClr val="AAAEBE"/>
        </a:accent5>
        <a:accent6>
          <a:srgbClr val="6EA4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OFolie-WF-2003</Template>
  <TotalTime>0</TotalTime>
  <Words>1146</Words>
  <Application>Microsoft Office PowerPoint</Application>
  <PresentationFormat>Bildschirmpräsentation (4:3)</PresentationFormat>
  <Paragraphs>158</Paragraphs>
  <Slides>33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OFolie-WF-2003</vt:lpstr>
      <vt:lpstr>Was müssen wir klimapolitisch erreichen und wie weit ist der Weg?</vt:lpstr>
      <vt:lpstr>Überblick</vt:lpstr>
      <vt:lpstr>1. Was müssen wir erreichen?</vt:lpstr>
      <vt:lpstr>Anteil der einzelnen Treibhausgase am Erwärmungstrend („Strahlungsantrieb“)</vt:lpstr>
      <vt:lpstr>Gibt es CO2-Emission?</vt:lpstr>
      <vt:lpstr>Kohlenstoffemission statt CO2-Emission</vt:lpstr>
      <vt:lpstr>Das CO2 reichert sich seit Beginn der Industrialisierung in der Atmosphäre an</vt:lpstr>
      <vt:lpstr>Was sind „Reserven“?</vt:lpstr>
      <vt:lpstr>CO2-Budgets für verschiedene Temperaturgrenzwerte*) (IPCC)</vt:lpstr>
      <vt:lpstr>Konsequenzen</vt:lpstr>
      <vt:lpstr>PowerPoint-Präsentation</vt:lpstr>
      <vt:lpstr>2. Wo stehen wir heute?</vt:lpstr>
      <vt:lpstr>Endenergieverbrauch: 75% Brennstoffe</vt:lpstr>
      <vt:lpstr>Wie weit ist der Weg noch?</vt:lpstr>
      <vt:lpstr>Wie weit ist der Weg noch?</vt:lpstr>
      <vt:lpstr>3. Sind wir überhaupt auf dem Weg?</vt:lpstr>
      <vt:lpstr>Weltweite CO2-Emissionen seit 1971</vt:lpstr>
      <vt:lpstr>Emissionsorientierung - das alte umweltpolitische Paradigma</vt:lpstr>
      <vt:lpstr>Atmosphärische CO2-Konzentration</vt:lpstr>
      <vt:lpstr>Warum funktioniert die klassische Klimaschutzpolitik nicht?</vt:lpstr>
      <vt:lpstr>Energieökonomische Randbedingungen (1)</vt:lpstr>
      <vt:lpstr>Haupthandelsströme im Seeverkehr mit Steinkohlen 2015 in Mio. t</vt:lpstr>
      <vt:lpstr>Erdöl – weltweite Handelsströme</vt:lpstr>
      <vt:lpstr>LNG - Weltweite Handelsströme 2015</vt:lpstr>
      <vt:lpstr>Energieökonomische Randbedingungen (1)</vt:lpstr>
      <vt:lpstr>Energieökonomische Randbedingungen (2)</vt:lpstr>
      <vt:lpstr>Förderkosten Rohöl</vt:lpstr>
      <vt:lpstr>Energieökonomische Randbedingungen (2)</vt:lpstr>
      <vt:lpstr>Wann wurden stagnierende oder zurückgehende CO2-Emissionen beobachtet?</vt:lpstr>
      <vt:lpstr>Weltweite CO2-Emissionen seit 1971</vt:lpstr>
      <vt:lpstr>Bislang ist die CO2-Emission nur infolge ökonomischer Einflüsse zurückgegangen!</vt:lpstr>
      <vt:lpstr>Zusammenfassung</vt:lpstr>
      <vt:lpstr>Preisvergleich</vt:lpstr>
    </vt:vector>
  </TitlesOfParts>
  <Company>Ostfalia 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Präsentation einer Hochschule mit Zukunftsblick</dc:title>
  <dc:creator>Anna Bechtold</dc:creator>
  <cp:lastModifiedBy>Sebastian Barnstorf</cp:lastModifiedBy>
  <cp:revision>1435</cp:revision>
  <dcterms:created xsi:type="dcterms:W3CDTF">2014-08-21T19:27:39Z</dcterms:created>
  <dcterms:modified xsi:type="dcterms:W3CDTF">2022-06-20T07:51:47Z</dcterms:modified>
</cp:coreProperties>
</file>