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2" r:id="rId3"/>
    <p:sldId id="295" r:id="rId4"/>
    <p:sldId id="336" r:id="rId5"/>
    <p:sldId id="289" r:id="rId6"/>
    <p:sldId id="301" r:id="rId7"/>
    <p:sldId id="304" r:id="rId8"/>
    <p:sldId id="334" r:id="rId9"/>
    <p:sldId id="332" r:id="rId10"/>
    <p:sldId id="286" r:id="rId11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432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09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26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45AC26-141D-47D2-AC5A-AE91D87C7122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</dgm:pt>
    <dgm:pt modelId="{960DD9D9-E577-4030-B1D6-C8744B53AD45}">
      <dgm:prSet phldrT="[Text]"/>
      <dgm:spPr/>
      <dgm:t>
        <a:bodyPr/>
        <a:lstStyle/>
        <a:p>
          <a:r>
            <a:rPr lang="de-DE" smtClean="0">
              <a:latin typeface="Arial" panose="020B0604020202020204" pitchFamily="34" charset="0"/>
              <a:cs typeface="Arial" panose="020B0604020202020204" pitchFamily="34" charset="0"/>
            </a:rPr>
            <a:t>Schwer überschaubare Zahl der Möglichkeiten</a:t>
          </a:r>
          <a:endParaRPr lang="de-DE" dirty="0"/>
        </a:p>
      </dgm:t>
    </dgm:pt>
    <dgm:pt modelId="{E3277167-D7C0-41F4-A48E-E374483340BD}" type="parTrans" cxnId="{598A677A-8D8C-4EF4-98C1-1E3910B05523}">
      <dgm:prSet/>
      <dgm:spPr/>
      <dgm:t>
        <a:bodyPr/>
        <a:lstStyle/>
        <a:p>
          <a:endParaRPr lang="de-DE"/>
        </a:p>
      </dgm:t>
    </dgm:pt>
    <dgm:pt modelId="{B99A18EC-EAD2-4A23-BD6E-35BA4058685A}" type="sibTrans" cxnId="{598A677A-8D8C-4EF4-98C1-1E3910B05523}">
      <dgm:prSet/>
      <dgm:spPr/>
      <dgm:t>
        <a:bodyPr/>
        <a:lstStyle/>
        <a:p>
          <a:endParaRPr lang="de-DE"/>
        </a:p>
      </dgm:t>
    </dgm:pt>
    <dgm:pt modelId="{AC5A0CC4-03D7-43EB-980B-8A79E4F47B73}">
      <dgm:prSet phldrT="[Text]"/>
      <dgm:spPr/>
      <dgm:t>
        <a:bodyPr/>
        <a:lstStyle/>
        <a:p>
          <a:r>
            <a:rPr lang="de-DE" smtClean="0">
              <a:latin typeface="Arial" panose="020B0604020202020204" pitchFamily="34" charset="0"/>
              <a:cs typeface="Arial" panose="020B0604020202020204" pitchFamily="34" charset="0"/>
            </a:rPr>
            <a:t>Unklarheit über eigene Interessen/Eignungen/Fähigkeiten</a:t>
          </a:r>
          <a:endParaRPr lang="de-DE" dirty="0"/>
        </a:p>
      </dgm:t>
    </dgm:pt>
    <dgm:pt modelId="{E1F533D3-D162-46EB-A9BE-813D1CA4C7B5}" type="parTrans" cxnId="{8A224120-C8A8-495B-9848-B19298915EBE}">
      <dgm:prSet/>
      <dgm:spPr/>
      <dgm:t>
        <a:bodyPr/>
        <a:lstStyle/>
        <a:p>
          <a:endParaRPr lang="de-DE"/>
        </a:p>
      </dgm:t>
    </dgm:pt>
    <dgm:pt modelId="{8BD0E26A-2624-47A2-9219-C44E283F15AD}" type="sibTrans" cxnId="{8A224120-C8A8-495B-9848-B19298915EBE}">
      <dgm:prSet/>
      <dgm:spPr/>
      <dgm:t>
        <a:bodyPr/>
        <a:lstStyle/>
        <a:p>
          <a:endParaRPr lang="de-DE"/>
        </a:p>
      </dgm:t>
    </dgm:pt>
    <dgm:pt modelId="{2FC9CDA9-2962-41A5-97CA-CCA64724193C}">
      <dgm:prSet/>
      <dgm:spPr/>
      <dgm:t>
        <a:bodyPr/>
        <a:lstStyle/>
        <a:p>
          <a:r>
            <a:rPr lang="de-DE" smtClean="0">
              <a:latin typeface="Arial" panose="020B0604020202020204" pitchFamily="34" charset="0"/>
              <a:cs typeface="Arial" panose="020B0604020202020204" pitchFamily="34" charset="0"/>
            </a:rPr>
            <a:t>Unklarheit über Studieninhalte und Anforderungen des Arbeitsmarkts</a:t>
          </a:r>
          <a:endParaRPr lang="de-D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57B069-92F5-475A-96AD-A948C3DD4274}" type="parTrans" cxnId="{0CFEAC08-3043-4044-B665-9F1140FD54E5}">
      <dgm:prSet/>
      <dgm:spPr/>
      <dgm:t>
        <a:bodyPr/>
        <a:lstStyle/>
        <a:p>
          <a:endParaRPr lang="de-DE"/>
        </a:p>
      </dgm:t>
    </dgm:pt>
    <dgm:pt modelId="{C9986EBE-9956-433B-B9E4-868315C7BE8F}" type="sibTrans" cxnId="{0CFEAC08-3043-4044-B665-9F1140FD54E5}">
      <dgm:prSet/>
      <dgm:spPr/>
      <dgm:t>
        <a:bodyPr/>
        <a:lstStyle/>
        <a:p>
          <a:endParaRPr lang="de-DE"/>
        </a:p>
      </dgm:t>
    </dgm:pt>
    <dgm:pt modelId="{9630D8CF-1C76-496D-99E8-33F3A35AC781}">
      <dgm:prSet/>
      <dgm:spPr/>
      <dgm:t>
        <a:bodyPr/>
        <a:lstStyle/>
        <a:p>
          <a:r>
            <a:rPr lang="de-DE" smtClean="0">
              <a:latin typeface="Arial" panose="020B0604020202020204" pitchFamily="34" charset="0"/>
              <a:cs typeface="Arial" panose="020B0604020202020204" pitchFamily="34" charset="0"/>
            </a:rPr>
            <a:t>Schwierigkeit, hilfreiche Informationen einzuholen/richtige Ansprechpersonen zu finden</a:t>
          </a:r>
          <a:endParaRPr lang="de-D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CDE77D-42DD-46DE-BC24-D7BC6B34C637}" type="parTrans" cxnId="{1FF14479-32B3-4515-98BF-D1C7C8C9F456}">
      <dgm:prSet/>
      <dgm:spPr/>
      <dgm:t>
        <a:bodyPr/>
        <a:lstStyle/>
        <a:p>
          <a:endParaRPr lang="de-DE"/>
        </a:p>
      </dgm:t>
    </dgm:pt>
    <dgm:pt modelId="{5A2C8EDC-CC0E-4261-8518-23DD92E78A6D}" type="sibTrans" cxnId="{1FF14479-32B3-4515-98BF-D1C7C8C9F456}">
      <dgm:prSet/>
      <dgm:spPr/>
      <dgm:t>
        <a:bodyPr/>
        <a:lstStyle/>
        <a:p>
          <a:endParaRPr lang="de-DE"/>
        </a:p>
      </dgm:t>
    </dgm:pt>
    <dgm:pt modelId="{2B8485FA-302E-4DBB-9B57-5F3102C4BDB7}">
      <dgm:prSet/>
      <dgm:spPr/>
      <dgm:t>
        <a:bodyPr/>
        <a:lstStyle/>
        <a:p>
          <a:r>
            <a:rPr lang="de-DE" smtClean="0">
              <a:latin typeface="Arial" panose="020B0604020202020204" pitchFamily="34" charset="0"/>
              <a:cs typeface="Arial" panose="020B0604020202020204" pitchFamily="34" charset="0"/>
            </a:rPr>
            <a:t>Zulassungsbeschränkungen im Wunschstudiengang</a:t>
          </a:r>
          <a:endParaRPr lang="de-DE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5B0CE9-3BE2-4133-8B20-838E5C633106}" type="parTrans" cxnId="{4429624D-2765-4C50-9FE5-190216028B5D}">
      <dgm:prSet/>
      <dgm:spPr/>
      <dgm:t>
        <a:bodyPr/>
        <a:lstStyle/>
        <a:p>
          <a:endParaRPr lang="de-DE"/>
        </a:p>
      </dgm:t>
    </dgm:pt>
    <dgm:pt modelId="{ACE492F0-C3DA-47C0-8B9D-95B57FE56F69}" type="sibTrans" cxnId="{4429624D-2765-4C50-9FE5-190216028B5D}">
      <dgm:prSet/>
      <dgm:spPr/>
      <dgm:t>
        <a:bodyPr/>
        <a:lstStyle/>
        <a:p>
          <a:endParaRPr lang="de-DE"/>
        </a:p>
      </dgm:t>
    </dgm:pt>
    <dgm:pt modelId="{6A89DA0B-156B-452E-8C21-072E20B84E2B}">
      <dgm:prSet/>
      <dgm:spPr/>
      <dgm:t>
        <a:bodyPr/>
        <a:lstStyle/>
        <a:p>
          <a:r>
            <a:rPr lang="de-DE" smtClean="0">
              <a:latin typeface="Arial" panose="020B0604020202020204" pitchFamily="34" charset="0"/>
              <a:cs typeface="Arial" panose="020B0604020202020204" pitchFamily="34" charset="0"/>
            </a:rPr>
            <a:t>Finanzierung des Studiums</a:t>
          </a:r>
          <a:endParaRPr lang="de-DE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DB56B6-609F-4446-A80D-CC4180725A28}" type="parTrans" cxnId="{AA4DCB15-57C0-4F3D-93A5-9B62FC7CDBE8}">
      <dgm:prSet/>
      <dgm:spPr/>
      <dgm:t>
        <a:bodyPr/>
        <a:lstStyle/>
        <a:p>
          <a:endParaRPr lang="de-DE"/>
        </a:p>
      </dgm:t>
    </dgm:pt>
    <dgm:pt modelId="{92EA9501-7B14-42B5-BA4B-0B829ED81FF5}" type="sibTrans" cxnId="{AA4DCB15-57C0-4F3D-93A5-9B62FC7CDBE8}">
      <dgm:prSet/>
      <dgm:spPr/>
      <dgm:t>
        <a:bodyPr/>
        <a:lstStyle/>
        <a:p>
          <a:endParaRPr lang="de-DE"/>
        </a:p>
      </dgm:t>
    </dgm:pt>
    <dgm:pt modelId="{6CF4EA68-000E-4BDF-8BBF-6344BB96BD3F}" type="pres">
      <dgm:prSet presAssocID="{8045AC26-141D-47D2-AC5A-AE91D87C7122}" presName="Name0" presStyleCnt="0">
        <dgm:presLayoutVars>
          <dgm:chMax val="7"/>
          <dgm:chPref val="7"/>
          <dgm:dir/>
        </dgm:presLayoutVars>
      </dgm:prSet>
      <dgm:spPr/>
    </dgm:pt>
    <dgm:pt modelId="{A6D49EF8-E884-4079-8EAD-AFCE6F861375}" type="pres">
      <dgm:prSet presAssocID="{8045AC26-141D-47D2-AC5A-AE91D87C7122}" presName="Name1" presStyleCnt="0"/>
      <dgm:spPr/>
    </dgm:pt>
    <dgm:pt modelId="{975B486E-223E-4878-8673-DDC4A83A9641}" type="pres">
      <dgm:prSet presAssocID="{8045AC26-141D-47D2-AC5A-AE91D87C7122}" presName="cycle" presStyleCnt="0"/>
      <dgm:spPr/>
    </dgm:pt>
    <dgm:pt modelId="{D6A2CA54-DBC1-41AB-8FDB-1EF9988B78A4}" type="pres">
      <dgm:prSet presAssocID="{8045AC26-141D-47D2-AC5A-AE91D87C7122}" presName="srcNode" presStyleLbl="node1" presStyleIdx="0" presStyleCnt="6"/>
      <dgm:spPr/>
    </dgm:pt>
    <dgm:pt modelId="{5EB387D3-BA15-4069-BE51-03FDA77877F3}" type="pres">
      <dgm:prSet presAssocID="{8045AC26-141D-47D2-AC5A-AE91D87C7122}" presName="conn" presStyleLbl="parChTrans1D2" presStyleIdx="0" presStyleCnt="1"/>
      <dgm:spPr/>
      <dgm:t>
        <a:bodyPr/>
        <a:lstStyle/>
        <a:p>
          <a:endParaRPr lang="de-DE"/>
        </a:p>
      </dgm:t>
    </dgm:pt>
    <dgm:pt modelId="{90B76463-543B-427E-89AF-AF9471059DB3}" type="pres">
      <dgm:prSet presAssocID="{8045AC26-141D-47D2-AC5A-AE91D87C7122}" presName="extraNode" presStyleLbl="node1" presStyleIdx="0" presStyleCnt="6"/>
      <dgm:spPr/>
    </dgm:pt>
    <dgm:pt modelId="{3DB315DA-7B77-4CEA-93C3-C3A2E55E4D1F}" type="pres">
      <dgm:prSet presAssocID="{8045AC26-141D-47D2-AC5A-AE91D87C7122}" presName="dstNode" presStyleLbl="node1" presStyleIdx="0" presStyleCnt="6"/>
      <dgm:spPr/>
    </dgm:pt>
    <dgm:pt modelId="{F06773A2-69C5-48A2-82FC-C2BAD7DCC2A3}" type="pres">
      <dgm:prSet presAssocID="{960DD9D9-E577-4030-B1D6-C8744B53AD45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1E035A2-363D-4D5A-8E35-A3F02A389A12}" type="pres">
      <dgm:prSet presAssocID="{960DD9D9-E577-4030-B1D6-C8744B53AD45}" presName="accent_1" presStyleCnt="0"/>
      <dgm:spPr/>
    </dgm:pt>
    <dgm:pt modelId="{515BC8E6-2FA5-4AC7-858A-FCB0FB4A13E9}" type="pres">
      <dgm:prSet presAssocID="{960DD9D9-E577-4030-B1D6-C8744B53AD45}" presName="accentRepeatNode" presStyleLbl="solidFgAcc1" presStyleIdx="0" presStyleCnt="6"/>
      <dgm:spPr/>
    </dgm:pt>
    <dgm:pt modelId="{509A530A-CED7-4732-8054-370509C8B329}" type="pres">
      <dgm:prSet presAssocID="{AC5A0CC4-03D7-43EB-980B-8A79E4F47B73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A1B8A9D-B366-4560-84D0-0012CA330E67}" type="pres">
      <dgm:prSet presAssocID="{AC5A0CC4-03D7-43EB-980B-8A79E4F47B73}" presName="accent_2" presStyleCnt="0"/>
      <dgm:spPr/>
    </dgm:pt>
    <dgm:pt modelId="{1CB05C74-C1F9-4103-9694-DE036E2DB985}" type="pres">
      <dgm:prSet presAssocID="{AC5A0CC4-03D7-43EB-980B-8A79E4F47B73}" presName="accentRepeatNode" presStyleLbl="solidFgAcc1" presStyleIdx="1" presStyleCnt="6"/>
      <dgm:spPr/>
    </dgm:pt>
    <dgm:pt modelId="{79E47ACC-8997-461D-963D-E83EDE96C02B}" type="pres">
      <dgm:prSet presAssocID="{9630D8CF-1C76-496D-99E8-33F3A35AC781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8252F83-AB16-4A14-8CC5-16E1E9F44565}" type="pres">
      <dgm:prSet presAssocID="{9630D8CF-1C76-496D-99E8-33F3A35AC781}" presName="accent_3" presStyleCnt="0"/>
      <dgm:spPr/>
    </dgm:pt>
    <dgm:pt modelId="{99A03921-F6C2-4A78-AF08-47C6208AF71E}" type="pres">
      <dgm:prSet presAssocID="{9630D8CF-1C76-496D-99E8-33F3A35AC781}" presName="accentRepeatNode" presStyleLbl="solidFgAcc1" presStyleIdx="2" presStyleCnt="6"/>
      <dgm:spPr/>
    </dgm:pt>
    <dgm:pt modelId="{7F7725CD-38B6-422C-8368-FEB789F79020}" type="pres">
      <dgm:prSet presAssocID="{2FC9CDA9-2962-41A5-97CA-CCA64724193C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3F8CBA6-D059-437A-96D1-E8CF3B3B679A}" type="pres">
      <dgm:prSet presAssocID="{2FC9CDA9-2962-41A5-97CA-CCA64724193C}" presName="accent_4" presStyleCnt="0"/>
      <dgm:spPr/>
    </dgm:pt>
    <dgm:pt modelId="{B730E9C5-05EB-4D0F-9558-8E361A236460}" type="pres">
      <dgm:prSet presAssocID="{2FC9CDA9-2962-41A5-97CA-CCA64724193C}" presName="accentRepeatNode" presStyleLbl="solidFgAcc1" presStyleIdx="3" presStyleCnt="6"/>
      <dgm:spPr/>
    </dgm:pt>
    <dgm:pt modelId="{C5E683ED-2891-470F-AE6B-FA5E479517EF}" type="pres">
      <dgm:prSet presAssocID="{2B8485FA-302E-4DBB-9B57-5F3102C4BDB7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88DE1B8-C2BC-4E8C-974B-171A6B48FF56}" type="pres">
      <dgm:prSet presAssocID="{2B8485FA-302E-4DBB-9B57-5F3102C4BDB7}" presName="accent_5" presStyleCnt="0"/>
      <dgm:spPr/>
    </dgm:pt>
    <dgm:pt modelId="{789BA267-D064-4280-9515-D9862116BEDB}" type="pres">
      <dgm:prSet presAssocID="{2B8485FA-302E-4DBB-9B57-5F3102C4BDB7}" presName="accentRepeatNode" presStyleLbl="solidFgAcc1" presStyleIdx="4" presStyleCnt="6"/>
      <dgm:spPr/>
    </dgm:pt>
    <dgm:pt modelId="{00E50D15-051E-4BCB-B415-894195FCEC81}" type="pres">
      <dgm:prSet presAssocID="{6A89DA0B-156B-452E-8C21-072E20B84E2B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48407A9-1298-4368-A119-96D2D7C51B6C}" type="pres">
      <dgm:prSet presAssocID="{6A89DA0B-156B-452E-8C21-072E20B84E2B}" presName="accent_6" presStyleCnt="0"/>
      <dgm:spPr/>
    </dgm:pt>
    <dgm:pt modelId="{8B184BAE-ADA5-4BC5-8747-DB0CB86EC0BA}" type="pres">
      <dgm:prSet presAssocID="{6A89DA0B-156B-452E-8C21-072E20B84E2B}" presName="accentRepeatNode" presStyleLbl="solidFgAcc1" presStyleIdx="5" presStyleCnt="6"/>
      <dgm:spPr/>
    </dgm:pt>
  </dgm:ptLst>
  <dgm:cxnLst>
    <dgm:cxn modelId="{8A224120-C8A8-495B-9848-B19298915EBE}" srcId="{8045AC26-141D-47D2-AC5A-AE91D87C7122}" destId="{AC5A0CC4-03D7-43EB-980B-8A79E4F47B73}" srcOrd="1" destOrd="0" parTransId="{E1F533D3-D162-46EB-A9BE-813D1CA4C7B5}" sibTransId="{8BD0E26A-2624-47A2-9219-C44E283F15AD}"/>
    <dgm:cxn modelId="{1FF14479-32B3-4515-98BF-D1C7C8C9F456}" srcId="{8045AC26-141D-47D2-AC5A-AE91D87C7122}" destId="{9630D8CF-1C76-496D-99E8-33F3A35AC781}" srcOrd="2" destOrd="0" parTransId="{A0CDE77D-42DD-46DE-BC24-D7BC6B34C637}" sibTransId="{5A2C8EDC-CC0E-4261-8518-23DD92E78A6D}"/>
    <dgm:cxn modelId="{598A677A-8D8C-4EF4-98C1-1E3910B05523}" srcId="{8045AC26-141D-47D2-AC5A-AE91D87C7122}" destId="{960DD9D9-E577-4030-B1D6-C8744B53AD45}" srcOrd="0" destOrd="0" parTransId="{E3277167-D7C0-41F4-A48E-E374483340BD}" sibTransId="{B99A18EC-EAD2-4A23-BD6E-35BA4058685A}"/>
    <dgm:cxn modelId="{2D880FF9-8B25-4BD8-81F2-40947E96F2A9}" type="presOf" srcId="{AC5A0CC4-03D7-43EB-980B-8A79E4F47B73}" destId="{509A530A-CED7-4732-8054-370509C8B329}" srcOrd="0" destOrd="0" presId="urn:microsoft.com/office/officeart/2008/layout/VerticalCurvedList"/>
    <dgm:cxn modelId="{4429624D-2765-4C50-9FE5-190216028B5D}" srcId="{8045AC26-141D-47D2-AC5A-AE91D87C7122}" destId="{2B8485FA-302E-4DBB-9B57-5F3102C4BDB7}" srcOrd="4" destOrd="0" parTransId="{A25B0CE9-3BE2-4133-8B20-838E5C633106}" sibTransId="{ACE492F0-C3DA-47C0-8B9D-95B57FE56F69}"/>
    <dgm:cxn modelId="{B9978500-498B-42EA-BDD9-293524FB6919}" type="presOf" srcId="{6A89DA0B-156B-452E-8C21-072E20B84E2B}" destId="{00E50D15-051E-4BCB-B415-894195FCEC81}" srcOrd="0" destOrd="0" presId="urn:microsoft.com/office/officeart/2008/layout/VerticalCurvedList"/>
    <dgm:cxn modelId="{AA4DCB15-57C0-4F3D-93A5-9B62FC7CDBE8}" srcId="{8045AC26-141D-47D2-AC5A-AE91D87C7122}" destId="{6A89DA0B-156B-452E-8C21-072E20B84E2B}" srcOrd="5" destOrd="0" parTransId="{A1DB56B6-609F-4446-A80D-CC4180725A28}" sibTransId="{92EA9501-7B14-42B5-BA4B-0B829ED81FF5}"/>
    <dgm:cxn modelId="{0CFEAC08-3043-4044-B665-9F1140FD54E5}" srcId="{8045AC26-141D-47D2-AC5A-AE91D87C7122}" destId="{2FC9CDA9-2962-41A5-97CA-CCA64724193C}" srcOrd="3" destOrd="0" parTransId="{CC57B069-92F5-475A-96AD-A948C3DD4274}" sibTransId="{C9986EBE-9956-433B-B9E4-868315C7BE8F}"/>
    <dgm:cxn modelId="{B65E56CA-A869-437B-8FB1-CFD1B21CCE59}" type="presOf" srcId="{960DD9D9-E577-4030-B1D6-C8744B53AD45}" destId="{F06773A2-69C5-48A2-82FC-C2BAD7DCC2A3}" srcOrd="0" destOrd="0" presId="urn:microsoft.com/office/officeart/2008/layout/VerticalCurvedList"/>
    <dgm:cxn modelId="{B2393355-EF70-4BDE-A565-E5A1A0A89E01}" type="presOf" srcId="{2FC9CDA9-2962-41A5-97CA-CCA64724193C}" destId="{7F7725CD-38B6-422C-8368-FEB789F79020}" srcOrd="0" destOrd="0" presId="urn:microsoft.com/office/officeart/2008/layout/VerticalCurvedList"/>
    <dgm:cxn modelId="{64110A37-89A5-429F-8E0C-59C60B2A1770}" type="presOf" srcId="{9630D8CF-1C76-496D-99E8-33F3A35AC781}" destId="{79E47ACC-8997-461D-963D-E83EDE96C02B}" srcOrd="0" destOrd="0" presId="urn:microsoft.com/office/officeart/2008/layout/VerticalCurvedList"/>
    <dgm:cxn modelId="{7622FE94-B3CF-4C98-B15C-CB8FC2D84516}" type="presOf" srcId="{2B8485FA-302E-4DBB-9B57-5F3102C4BDB7}" destId="{C5E683ED-2891-470F-AE6B-FA5E479517EF}" srcOrd="0" destOrd="0" presId="urn:microsoft.com/office/officeart/2008/layout/VerticalCurvedList"/>
    <dgm:cxn modelId="{02278650-A7DF-4422-B8D2-FED673C467C8}" type="presOf" srcId="{8045AC26-141D-47D2-AC5A-AE91D87C7122}" destId="{6CF4EA68-000E-4BDF-8BBF-6344BB96BD3F}" srcOrd="0" destOrd="0" presId="urn:microsoft.com/office/officeart/2008/layout/VerticalCurvedList"/>
    <dgm:cxn modelId="{DA9EBC6C-3219-4594-98FB-4FC33EE499CF}" type="presOf" srcId="{B99A18EC-EAD2-4A23-BD6E-35BA4058685A}" destId="{5EB387D3-BA15-4069-BE51-03FDA77877F3}" srcOrd="0" destOrd="0" presId="urn:microsoft.com/office/officeart/2008/layout/VerticalCurvedList"/>
    <dgm:cxn modelId="{25D785DC-BEE7-466B-9FF3-C301B1BB150F}" type="presParOf" srcId="{6CF4EA68-000E-4BDF-8BBF-6344BB96BD3F}" destId="{A6D49EF8-E884-4079-8EAD-AFCE6F861375}" srcOrd="0" destOrd="0" presId="urn:microsoft.com/office/officeart/2008/layout/VerticalCurvedList"/>
    <dgm:cxn modelId="{6FE28215-F965-4968-BBF2-2F1F6DC6467A}" type="presParOf" srcId="{A6D49EF8-E884-4079-8EAD-AFCE6F861375}" destId="{975B486E-223E-4878-8673-DDC4A83A9641}" srcOrd="0" destOrd="0" presId="urn:microsoft.com/office/officeart/2008/layout/VerticalCurvedList"/>
    <dgm:cxn modelId="{6BCD9DA0-E21B-4118-91CD-2FEF4C5702F7}" type="presParOf" srcId="{975B486E-223E-4878-8673-DDC4A83A9641}" destId="{D6A2CA54-DBC1-41AB-8FDB-1EF9988B78A4}" srcOrd="0" destOrd="0" presId="urn:microsoft.com/office/officeart/2008/layout/VerticalCurvedList"/>
    <dgm:cxn modelId="{B43D5D51-E232-4A1D-97DC-A55A5EFA07A1}" type="presParOf" srcId="{975B486E-223E-4878-8673-DDC4A83A9641}" destId="{5EB387D3-BA15-4069-BE51-03FDA77877F3}" srcOrd="1" destOrd="0" presId="urn:microsoft.com/office/officeart/2008/layout/VerticalCurvedList"/>
    <dgm:cxn modelId="{C2249561-CB78-48D8-B192-05A8F9C36A16}" type="presParOf" srcId="{975B486E-223E-4878-8673-DDC4A83A9641}" destId="{90B76463-543B-427E-89AF-AF9471059DB3}" srcOrd="2" destOrd="0" presId="urn:microsoft.com/office/officeart/2008/layout/VerticalCurvedList"/>
    <dgm:cxn modelId="{E986AC28-2DBF-4710-93C9-CED1E30A2F84}" type="presParOf" srcId="{975B486E-223E-4878-8673-DDC4A83A9641}" destId="{3DB315DA-7B77-4CEA-93C3-C3A2E55E4D1F}" srcOrd="3" destOrd="0" presId="urn:microsoft.com/office/officeart/2008/layout/VerticalCurvedList"/>
    <dgm:cxn modelId="{7A6AE1D5-FCB7-4B1D-9182-4563F5E95734}" type="presParOf" srcId="{A6D49EF8-E884-4079-8EAD-AFCE6F861375}" destId="{F06773A2-69C5-48A2-82FC-C2BAD7DCC2A3}" srcOrd="1" destOrd="0" presId="urn:microsoft.com/office/officeart/2008/layout/VerticalCurvedList"/>
    <dgm:cxn modelId="{08493167-6023-45CB-938A-79F9750196B9}" type="presParOf" srcId="{A6D49EF8-E884-4079-8EAD-AFCE6F861375}" destId="{71E035A2-363D-4D5A-8E35-A3F02A389A12}" srcOrd="2" destOrd="0" presId="urn:microsoft.com/office/officeart/2008/layout/VerticalCurvedList"/>
    <dgm:cxn modelId="{2A70281C-D142-42FD-8AC2-A0FFE991559B}" type="presParOf" srcId="{71E035A2-363D-4D5A-8E35-A3F02A389A12}" destId="{515BC8E6-2FA5-4AC7-858A-FCB0FB4A13E9}" srcOrd="0" destOrd="0" presId="urn:microsoft.com/office/officeart/2008/layout/VerticalCurvedList"/>
    <dgm:cxn modelId="{C32E1056-769F-4747-9D31-3205CB764E4F}" type="presParOf" srcId="{A6D49EF8-E884-4079-8EAD-AFCE6F861375}" destId="{509A530A-CED7-4732-8054-370509C8B329}" srcOrd="3" destOrd="0" presId="urn:microsoft.com/office/officeart/2008/layout/VerticalCurvedList"/>
    <dgm:cxn modelId="{1E5A6168-199C-4E1E-9A57-7382E25DFA10}" type="presParOf" srcId="{A6D49EF8-E884-4079-8EAD-AFCE6F861375}" destId="{5A1B8A9D-B366-4560-84D0-0012CA330E67}" srcOrd="4" destOrd="0" presId="urn:microsoft.com/office/officeart/2008/layout/VerticalCurvedList"/>
    <dgm:cxn modelId="{F1456AAC-0424-4355-9B61-D7FB440A35EC}" type="presParOf" srcId="{5A1B8A9D-B366-4560-84D0-0012CA330E67}" destId="{1CB05C74-C1F9-4103-9694-DE036E2DB985}" srcOrd="0" destOrd="0" presId="urn:microsoft.com/office/officeart/2008/layout/VerticalCurvedList"/>
    <dgm:cxn modelId="{12D10661-73CA-4D2B-80F1-21CAE1CA3CFE}" type="presParOf" srcId="{A6D49EF8-E884-4079-8EAD-AFCE6F861375}" destId="{79E47ACC-8997-461D-963D-E83EDE96C02B}" srcOrd="5" destOrd="0" presId="urn:microsoft.com/office/officeart/2008/layout/VerticalCurvedList"/>
    <dgm:cxn modelId="{AB93C100-A6EF-49E7-8E0E-51E06EA0C529}" type="presParOf" srcId="{A6D49EF8-E884-4079-8EAD-AFCE6F861375}" destId="{A8252F83-AB16-4A14-8CC5-16E1E9F44565}" srcOrd="6" destOrd="0" presId="urn:microsoft.com/office/officeart/2008/layout/VerticalCurvedList"/>
    <dgm:cxn modelId="{0072FADE-70EB-4906-8A79-EBB5989E8081}" type="presParOf" srcId="{A8252F83-AB16-4A14-8CC5-16E1E9F44565}" destId="{99A03921-F6C2-4A78-AF08-47C6208AF71E}" srcOrd="0" destOrd="0" presId="urn:microsoft.com/office/officeart/2008/layout/VerticalCurvedList"/>
    <dgm:cxn modelId="{1AEF6770-98A2-4072-B8B8-F7093B88D602}" type="presParOf" srcId="{A6D49EF8-E884-4079-8EAD-AFCE6F861375}" destId="{7F7725CD-38B6-422C-8368-FEB789F79020}" srcOrd="7" destOrd="0" presId="urn:microsoft.com/office/officeart/2008/layout/VerticalCurvedList"/>
    <dgm:cxn modelId="{2FAC03D9-581D-4D3A-AC95-8DE504D43FAE}" type="presParOf" srcId="{A6D49EF8-E884-4079-8EAD-AFCE6F861375}" destId="{C3F8CBA6-D059-437A-96D1-E8CF3B3B679A}" srcOrd="8" destOrd="0" presId="urn:microsoft.com/office/officeart/2008/layout/VerticalCurvedList"/>
    <dgm:cxn modelId="{41BDDBE4-2974-437D-92ED-8B45C2A2C1C7}" type="presParOf" srcId="{C3F8CBA6-D059-437A-96D1-E8CF3B3B679A}" destId="{B730E9C5-05EB-4D0F-9558-8E361A236460}" srcOrd="0" destOrd="0" presId="urn:microsoft.com/office/officeart/2008/layout/VerticalCurvedList"/>
    <dgm:cxn modelId="{E8DFF39A-EE21-4637-8FBD-071B536F9C48}" type="presParOf" srcId="{A6D49EF8-E884-4079-8EAD-AFCE6F861375}" destId="{C5E683ED-2891-470F-AE6B-FA5E479517EF}" srcOrd="9" destOrd="0" presId="urn:microsoft.com/office/officeart/2008/layout/VerticalCurvedList"/>
    <dgm:cxn modelId="{0EA94F20-8AD8-4BB8-BA38-F72B34A33F95}" type="presParOf" srcId="{A6D49EF8-E884-4079-8EAD-AFCE6F861375}" destId="{A88DE1B8-C2BC-4E8C-974B-171A6B48FF56}" srcOrd="10" destOrd="0" presId="urn:microsoft.com/office/officeart/2008/layout/VerticalCurvedList"/>
    <dgm:cxn modelId="{8D2E2FA0-50AF-4FC8-9359-3AA6D2212EB5}" type="presParOf" srcId="{A88DE1B8-C2BC-4E8C-974B-171A6B48FF56}" destId="{789BA267-D064-4280-9515-D9862116BEDB}" srcOrd="0" destOrd="0" presId="urn:microsoft.com/office/officeart/2008/layout/VerticalCurvedList"/>
    <dgm:cxn modelId="{0AAF222D-00F4-4D7A-9593-5BB5F118A930}" type="presParOf" srcId="{A6D49EF8-E884-4079-8EAD-AFCE6F861375}" destId="{00E50D15-051E-4BCB-B415-894195FCEC81}" srcOrd="11" destOrd="0" presId="urn:microsoft.com/office/officeart/2008/layout/VerticalCurvedList"/>
    <dgm:cxn modelId="{F4300F66-2EA6-4B96-9BC0-9B57100798E3}" type="presParOf" srcId="{A6D49EF8-E884-4079-8EAD-AFCE6F861375}" destId="{E48407A9-1298-4368-A119-96D2D7C51B6C}" srcOrd="12" destOrd="0" presId="urn:microsoft.com/office/officeart/2008/layout/VerticalCurvedList"/>
    <dgm:cxn modelId="{0BD3BA3F-9B61-45E2-B81B-DFF4CB674CDB}" type="presParOf" srcId="{E48407A9-1298-4368-A119-96D2D7C51B6C}" destId="{8B184BAE-ADA5-4BC5-8747-DB0CB86EC0B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387D3-BA15-4069-BE51-03FDA77877F3}">
      <dsp:nvSpPr>
        <dsp:cNvPr id="0" name=""/>
        <dsp:cNvSpPr/>
      </dsp:nvSpPr>
      <dsp:spPr>
        <a:xfrm>
          <a:off x="-4719546" y="-723443"/>
          <a:ext cx="5621557" cy="5621557"/>
        </a:xfrm>
        <a:prstGeom prst="blockArc">
          <a:avLst>
            <a:gd name="adj1" fmla="val 18900000"/>
            <a:gd name="adj2" fmla="val 2700000"/>
            <a:gd name="adj3" fmla="val 38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6773A2-69C5-48A2-82FC-C2BAD7DCC2A3}">
      <dsp:nvSpPr>
        <dsp:cNvPr id="0" name=""/>
        <dsp:cNvSpPr/>
      </dsp:nvSpPr>
      <dsp:spPr>
        <a:xfrm>
          <a:off x="336736" y="219838"/>
          <a:ext cx="7311184" cy="439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886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smtClean="0">
              <a:latin typeface="Arial" panose="020B0604020202020204" pitchFamily="34" charset="0"/>
              <a:cs typeface="Arial" panose="020B0604020202020204" pitchFamily="34" charset="0"/>
            </a:rPr>
            <a:t>Schwer überschaubare Zahl der Möglichkeiten</a:t>
          </a:r>
          <a:endParaRPr lang="de-DE" sz="1400" kern="1200" dirty="0"/>
        </a:p>
      </dsp:txBody>
      <dsp:txXfrm>
        <a:off x="336736" y="219838"/>
        <a:ext cx="7311184" cy="439509"/>
      </dsp:txXfrm>
    </dsp:sp>
    <dsp:sp modelId="{515BC8E6-2FA5-4AC7-858A-FCB0FB4A13E9}">
      <dsp:nvSpPr>
        <dsp:cNvPr id="0" name=""/>
        <dsp:cNvSpPr/>
      </dsp:nvSpPr>
      <dsp:spPr>
        <a:xfrm>
          <a:off x="62043" y="164899"/>
          <a:ext cx="549386" cy="54938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09A530A-CED7-4732-8054-370509C8B329}">
      <dsp:nvSpPr>
        <dsp:cNvPr id="0" name=""/>
        <dsp:cNvSpPr/>
      </dsp:nvSpPr>
      <dsp:spPr>
        <a:xfrm>
          <a:off x="698263" y="879018"/>
          <a:ext cx="6949658" cy="439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886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smtClean="0">
              <a:latin typeface="Arial" panose="020B0604020202020204" pitchFamily="34" charset="0"/>
              <a:cs typeface="Arial" panose="020B0604020202020204" pitchFamily="34" charset="0"/>
            </a:rPr>
            <a:t>Unklarheit über eigene Interessen/Eignungen/Fähigkeiten</a:t>
          </a:r>
          <a:endParaRPr lang="de-DE" sz="1400" kern="1200" dirty="0"/>
        </a:p>
      </dsp:txBody>
      <dsp:txXfrm>
        <a:off x="698263" y="879018"/>
        <a:ext cx="6949658" cy="439509"/>
      </dsp:txXfrm>
    </dsp:sp>
    <dsp:sp modelId="{1CB05C74-C1F9-4103-9694-DE036E2DB985}">
      <dsp:nvSpPr>
        <dsp:cNvPr id="0" name=""/>
        <dsp:cNvSpPr/>
      </dsp:nvSpPr>
      <dsp:spPr>
        <a:xfrm>
          <a:off x="423570" y="824080"/>
          <a:ext cx="549386" cy="54938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9E47ACC-8997-461D-963D-E83EDE96C02B}">
      <dsp:nvSpPr>
        <dsp:cNvPr id="0" name=""/>
        <dsp:cNvSpPr/>
      </dsp:nvSpPr>
      <dsp:spPr>
        <a:xfrm>
          <a:off x="863580" y="1538199"/>
          <a:ext cx="6784341" cy="439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886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smtClean="0">
              <a:latin typeface="Arial" panose="020B0604020202020204" pitchFamily="34" charset="0"/>
              <a:cs typeface="Arial" panose="020B0604020202020204" pitchFamily="34" charset="0"/>
            </a:rPr>
            <a:t>Schwierigkeit, hilfreiche Informationen einzuholen/richtige Ansprechpersonen zu finden</a:t>
          </a:r>
          <a:endParaRPr lang="de-DE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3580" y="1538199"/>
        <a:ext cx="6784341" cy="439509"/>
      </dsp:txXfrm>
    </dsp:sp>
    <dsp:sp modelId="{99A03921-F6C2-4A78-AF08-47C6208AF71E}">
      <dsp:nvSpPr>
        <dsp:cNvPr id="0" name=""/>
        <dsp:cNvSpPr/>
      </dsp:nvSpPr>
      <dsp:spPr>
        <a:xfrm>
          <a:off x="588887" y="1483260"/>
          <a:ext cx="549386" cy="54938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F7725CD-38B6-422C-8368-FEB789F79020}">
      <dsp:nvSpPr>
        <dsp:cNvPr id="0" name=""/>
        <dsp:cNvSpPr/>
      </dsp:nvSpPr>
      <dsp:spPr>
        <a:xfrm>
          <a:off x="863580" y="2196962"/>
          <a:ext cx="6784341" cy="439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886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smtClean="0">
              <a:latin typeface="Arial" panose="020B0604020202020204" pitchFamily="34" charset="0"/>
              <a:cs typeface="Arial" panose="020B0604020202020204" pitchFamily="34" charset="0"/>
            </a:rPr>
            <a:t>Unklarheit über Studieninhalte und Anforderungen des Arbeitsmarkts</a:t>
          </a:r>
          <a:endParaRPr lang="de-DE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3580" y="2196962"/>
        <a:ext cx="6784341" cy="439509"/>
      </dsp:txXfrm>
    </dsp:sp>
    <dsp:sp modelId="{B730E9C5-05EB-4D0F-9558-8E361A236460}">
      <dsp:nvSpPr>
        <dsp:cNvPr id="0" name=""/>
        <dsp:cNvSpPr/>
      </dsp:nvSpPr>
      <dsp:spPr>
        <a:xfrm>
          <a:off x="588887" y="2142023"/>
          <a:ext cx="549386" cy="54938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5E683ED-2891-470F-AE6B-FA5E479517EF}">
      <dsp:nvSpPr>
        <dsp:cNvPr id="0" name=""/>
        <dsp:cNvSpPr/>
      </dsp:nvSpPr>
      <dsp:spPr>
        <a:xfrm>
          <a:off x="698263" y="2856142"/>
          <a:ext cx="6949658" cy="439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886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smtClean="0">
              <a:latin typeface="Arial" panose="020B0604020202020204" pitchFamily="34" charset="0"/>
              <a:cs typeface="Arial" panose="020B0604020202020204" pitchFamily="34" charset="0"/>
            </a:rPr>
            <a:t>Zulassungsbeschränkungen im Wunschstudiengang</a:t>
          </a:r>
          <a:endParaRPr lang="de-DE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8263" y="2856142"/>
        <a:ext cx="6949658" cy="439509"/>
      </dsp:txXfrm>
    </dsp:sp>
    <dsp:sp modelId="{789BA267-D064-4280-9515-D9862116BEDB}">
      <dsp:nvSpPr>
        <dsp:cNvPr id="0" name=""/>
        <dsp:cNvSpPr/>
      </dsp:nvSpPr>
      <dsp:spPr>
        <a:xfrm>
          <a:off x="423570" y="2801204"/>
          <a:ext cx="549386" cy="54938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0E50D15-051E-4BCB-B415-894195FCEC81}">
      <dsp:nvSpPr>
        <dsp:cNvPr id="0" name=""/>
        <dsp:cNvSpPr/>
      </dsp:nvSpPr>
      <dsp:spPr>
        <a:xfrm>
          <a:off x="336736" y="3515323"/>
          <a:ext cx="7311184" cy="439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886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smtClean="0">
              <a:latin typeface="Arial" panose="020B0604020202020204" pitchFamily="34" charset="0"/>
              <a:cs typeface="Arial" panose="020B0604020202020204" pitchFamily="34" charset="0"/>
            </a:rPr>
            <a:t>Finanzierung des Studiums</a:t>
          </a:r>
          <a:endParaRPr lang="de-DE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6736" y="3515323"/>
        <a:ext cx="7311184" cy="439509"/>
      </dsp:txXfrm>
    </dsp:sp>
    <dsp:sp modelId="{8B184BAE-ADA5-4BC5-8747-DB0CB86EC0BA}">
      <dsp:nvSpPr>
        <dsp:cNvPr id="0" name=""/>
        <dsp:cNvSpPr/>
      </dsp:nvSpPr>
      <dsp:spPr>
        <a:xfrm>
          <a:off x="62043" y="3460384"/>
          <a:ext cx="549386" cy="54938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36E4B-123D-4A6F-B334-5E2EA4E4F98A}" type="datetimeFigureOut">
              <a:rPr lang="de-DE" smtClean="0"/>
              <a:t>08.11.2018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8CFF4-270E-40A0-B612-34A301D1A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81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DCE4D-5872-46A4-ACE3-392270D93642}" type="datetimeFigureOut">
              <a:rPr lang="de-DE" smtClean="0"/>
              <a:t>08.11.2018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5703093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smtClean="0"/>
              <a:t>Jessica Bangisa 	Projektkoordination „Wege ins Studium öffnen“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24748-8304-4E75-9AA4-FFC1B067A9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75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233729-D691-3644-A834-4D43A9E23B01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68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Das Projekt möchte auf die zuvor genannten Herausforderungen reagieren. In der Vorlaufzeit</a:t>
            </a:r>
            <a:r>
              <a:rPr lang="de-DE" baseline="0" dirty="0" smtClean="0"/>
              <a:t> wurden die Bedarfe durch Erhebung und Lehrkräftebefragung, Steuerkreise erfasst. Dabei kam der Bedarf nach individueller Begleitung heraus.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233729-D691-3644-A834-4D43A9E23B01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870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Familien mit geringerem Bildungshintergrund tendieren häufig dazu, die Kosten für höhere Bildung zu überschätzen und Bildungserträge zu unterschätzen, ungeachtet des vielleicht hohen Bildungspotentials ihres Kindes.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24748-8304-4E75-9AA4-FFC1B067A9B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0334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„Die Chancen für benachteiligte Schüler haben sich verbessert, aber auch die Chancen für Privilegierte. Dadurch ist die Differenz zwischen den beiden Gruppen aber noch größer geworden“. (Prof. Dr. Aladin </a:t>
            </a:r>
            <a:r>
              <a:rPr lang="de-DE" dirty="0" err="1" smtClean="0"/>
              <a:t>El-Mafaalani</a:t>
            </a:r>
            <a:r>
              <a:rPr lang="de-DE" dirty="0" smtClean="0"/>
              <a:t>, Bildungsaufstiegsforscher)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24748-8304-4E75-9AA4-FFC1B067A9B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114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233729-D691-3644-A834-4D43A9E23B01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870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24748-8304-4E75-9AA4-FFC1B067A9B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634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24748-8304-4E75-9AA4-FFC1B067A9B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203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24748-8304-4E75-9AA4-FFC1B067A9B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9456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24748-8304-4E75-9AA4-FFC1B067A9B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3685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0" y="3160713"/>
            <a:ext cx="9144000" cy="3697287"/>
            <a:chOff x="0" y="1991"/>
            <a:chExt cx="5760" cy="2329"/>
          </a:xfrm>
        </p:grpSpPr>
        <p:pic>
          <p:nvPicPr>
            <p:cNvPr id="6" name="Grafik 10" descr="keyvisual-ppt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91"/>
              <a:ext cx="5760" cy="2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" descr="szsudwfwob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55"/>
            <a:stretch>
              <a:fillRect/>
            </a:stretch>
          </p:blipFill>
          <p:spPr bwMode="auto">
            <a:xfrm>
              <a:off x="3988" y="3766"/>
              <a:ext cx="1772" cy="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9158" name="Textplatzhalter 2"/>
          <p:cNvSpPr>
            <a:spLocks noGrp="1"/>
          </p:cNvSpPr>
          <p:nvPr>
            <p:ph type="subTitle" idx="1"/>
          </p:nvPr>
        </p:nvSpPr>
        <p:spPr>
          <a:xfrm>
            <a:off x="503238" y="2565400"/>
            <a:ext cx="7381875" cy="576263"/>
          </a:xfrm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Master-Untertitelformat bearbeiten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Mastertitelformat bearbeiten</a:t>
            </a: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32656"/>
            <a:ext cx="367284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9811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9A235-CAA6-5743-85AE-D4B2128D23D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Autor</a:t>
            </a:r>
          </a:p>
        </p:txBody>
      </p:sp>
    </p:spTree>
    <p:extLst>
      <p:ext uri="{BB962C8B-B14F-4D97-AF65-F5344CB8AC3E}">
        <p14:creationId xmlns:p14="http://schemas.microsoft.com/office/powerpoint/2010/main" val="337813817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040438" y="1355725"/>
            <a:ext cx="1844675" cy="506095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1355725"/>
            <a:ext cx="5384800" cy="506095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C5E3E-64EB-3B4D-984B-6EBE0FF33B5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Autor</a:t>
            </a:r>
          </a:p>
        </p:txBody>
      </p:sp>
    </p:spTree>
    <p:extLst>
      <p:ext uri="{BB962C8B-B14F-4D97-AF65-F5344CB8AC3E}">
        <p14:creationId xmlns:p14="http://schemas.microsoft.com/office/powerpoint/2010/main" val="414853653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2382" y="1374013"/>
            <a:ext cx="8174418" cy="646811"/>
          </a:xfrm>
        </p:spPr>
        <p:txBody>
          <a:bodyPr/>
          <a:lstStyle>
            <a:lvl1pPr>
              <a:defRPr sz="2400">
                <a:solidFill>
                  <a:srgbClr val="003A79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3238" y="2057400"/>
            <a:ext cx="8210994" cy="4359275"/>
          </a:xfrm>
        </p:spPr>
        <p:txBody>
          <a:bodyPr/>
          <a:lstStyle>
            <a:lvl1pPr marL="0" indent="0">
              <a:buNone/>
              <a:defRPr>
                <a:solidFill>
                  <a:srgbClr val="003A79"/>
                </a:solidFill>
              </a:defRPr>
            </a:lvl1pPr>
            <a:lvl2pPr marL="361950" indent="0">
              <a:buNone/>
              <a:defRPr>
                <a:solidFill>
                  <a:srgbClr val="003A79"/>
                </a:solidFill>
              </a:defRPr>
            </a:lvl2pPr>
            <a:lvl3pPr marL="627062" indent="0">
              <a:buNone/>
              <a:defRPr>
                <a:solidFill>
                  <a:srgbClr val="003A79"/>
                </a:solidFill>
              </a:defRPr>
            </a:lvl3pPr>
            <a:lvl4pPr marL="893762" indent="0">
              <a:buNone/>
              <a:defRPr>
                <a:solidFill>
                  <a:srgbClr val="003A79"/>
                </a:solidFill>
              </a:defRPr>
            </a:lvl4pPr>
            <a:lvl5pPr marL="1169988" indent="0">
              <a:buNone/>
              <a:defRPr>
                <a:solidFill>
                  <a:srgbClr val="003A79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03A79"/>
                </a:solidFill>
              </a:defRPr>
            </a:lvl1pPr>
          </a:lstStyle>
          <a:p>
            <a:pPr>
              <a:defRPr/>
            </a:pPr>
            <a:fld id="{950C1B12-D240-AA4C-8EA1-E08F28283F0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Jessica Bangisa - Projektkoordinatorin „Wege ins Studium öffnen“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32656"/>
            <a:ext cx="367284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5849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3B438-F66F-E74F-8EC0-E647602BC5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Autor</a:t>
            </a:r>
          </a:p>
        </p:txBody>
      </p:sp>
    </p:spTree>
    <p:extLst>
      <p:ext uri="{BB962C8B-B14F-4D97-AF65-F5344CB8AC3E}">
        <p14:creationId xmlns:p14="http://schemas.microsoft.com/office/powerpoint/2010/main" val="1088824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2428875"/>
            <a:ext cx="3614737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70375" y="2428875"/>
            <a:ext cx="3614738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89139-73CE-0541-9D66-68C2D1B095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Autor</a:t>
            </a:r>
          </a:p>
        </p:txBody>
      </p:sp>
    </p:spTree>
    <p:extLst>
      <p:ext uri="{BB962C8B-B14F-4D97-AF65-F5344CB8AC3E}">
        <p14:creationId xmlns:p14="http://schemas.microsoft.com/office/powerpoint/2010/main" val="16284642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CACC7-7590-324C-91A5-11139F620BA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Autor</a:t>
            </a:r>
          </a:p>
        </p:txBody>
      </p:sp>
    </p:spTree>
    <p:extLst>
      <p:ext uri="{BB962C8B-B14F-4D97-AF65-F5344CB8AC3E}">
        <p14:creationId xmlns:p14="http://schemas.microsoft.com/office/powerpoint/2010/main" val="22794453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7FCAF-492D-F54C-A889-82ECD455FF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Autor</a:t>
            </a:r>
          </a:p>
        </p:txBody>
      </p:sp>
    </p:spTree>
    <p:extLst>
      <p:ext uri="{BB962C8B-B14F-4D97-AF65-F5344CB8AC3E}">
        <p14:creationId xmlns:p14="http://schemas.microsoft.com/office/powerpoint/2010/main" val="50434226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21B4C-9088-1448-8D45-6440A57056B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Autor</a:t>
            </a:r>
          </a:p>
        </p:txBody>
      </p:sp>
    </p:spTree>
    <p:extLst>
      <p:ext uri="{BB962C8B-B14F-4D97-AF65-F5344CB8AC3E}">
        <p14:creationId xmlns:p14="http://schemas.microsoft.com/office/powerpoint/2010/main" val="275023417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DFDFC-7403-B14C-8E8B-65CC1939FF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Autor</a:t>
            </a:r>
          </a:p>
        </p:txBody>
      </p:sp>
    </p:spTree>
    <p:extLst>
      <p:ext uri="{BB962C8B-B14F-4D97-AF65-F5344CB8AC3E}">
        <p14:creationId xmlns:p14="http://schemas.microsoft.com/office/powerpoint/2010/main" val="230277322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auf Platzhalter ziehen oder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37CC6-5104-B140-9A41-1D328AECCE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Autor</a:t>
            </a:r>
          </a:p>
        </p:txBody>
      </p:sp>
    </p:spTree>
    <p:extLst>
      <p:ext uri="{BB962C8B-B14F-4D97-AF65-F5344CB8AC3E}">
        <p14:creationId xmlns:p14="http://schemas.microsoft.com/office/powerpoint/2010/main" val="25847933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6" name="Gerade Verbindung 8"/>
          <p:cNvCxnSpPr>
            <a:cxnSpLocks noChangeShapeType="1"/>
          </p:cNvCxnSpPr>
          <p:nvPr/>
        </p:nvCxnSpPr>
        <p:spPr bwMode="auto">
          <a:xfrm>
            <a:off x="611188" y="1268413"/>
            <a:ext cx="8532812" cy="0"/>
          </a:xfrm>
          <a:prstGeom prst="line">
            <a:avLst/>
          </a:prstGeom>
          <a:noFill/>
          <a:ln w="9525">
            <a:solidFill>
              <a:srgbClr val="003A7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" name="Titelplatzhalter 1"/>
          <p:cNvSpPr>
            <a:spLocks noGrp="1"/>
          </p:cNvSpPr>
          <p:nvPr>
            <p:ph type="title"/>
          </p:nvPr>
        </p:nvSpPr>
        <p:spPr bwMode="auto">
          <a:xfrm>
            <a:off x="503238" y="1355725"/>
            <a:ext cx="73818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PowerPoint Präsentation einer Hochschule mit Zukunftsblick</a:t>
            </a:r>
          </a:p>
        </p:txBody>
      </p:sp>
      <p:sp>
        <p:nvSpPr>
          <p:cNvPr id="102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03238" y="2428875"/>
            <a:ext cx="7381875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553200"/>
            <a:ext cx="6207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6576A6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F5DA24-B816-B747-B3A9-2D5F7F6D1CC5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/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553200"/>
            <a:ext cx="7345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6576A6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 smtClean="0"/>
              <a:t>Jessica Bangisa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598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625475" indent="-2635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rgbClr val="000000"/>
          </a:solidFill>
          <a:latin typeface="+mn-lt"/>
          <a:ea typeface="Arial" charset="0"/>
          <a:cs typeface="+mn-cs"/>
        </a:defRPr>
      </a:lvl2pPr>
      <a:lvl3pPr marL="889000" indent="-26193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○"/>
        <a:defRPr>
          <a:solidFill>
            <a:srgbClr val="000000"/>
          </a:solidFill>
          <a:latin typeface="+mn-lt"/>
          <a:ea typeface="Arial" charset="0"/>
          <a:cs typeface="+mn-cs"/>
        </a:defRPr>
      </a:lvl3pPr>
      <a:lvl4pPr marL="1165225" indent="-2714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>
          <a:solidFill>
            <a:srgbClr val="000000"/>
          </a:solidFill>
          <a:latin typeface="+mn-lt"/>
          <a:ea typeface="Arial" charset="0"/>
          <a:cs typeface="+mn-cs"/>
        </a:defRPr>
      </a:lvl4pPr>
      <a:lvl5pPr marL="1430338" indent="-2603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▫"/>
        <a:defRPr>
          <a:solidFill>
            <a:srgbClr val="000000"/>
          </a:solidFill>
          <a:latin typeface="+mn-lt"/>
          <a:ea typeface="Arial" charset="0"/>
          <a:cs typeface="+mn-cs"/>
        </a:defRPr>
      </a:lvl5pPr>
      <a:lvl6pPr marL="1887538" indent="-2603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▫"/>
        <a:defRPr>
          <a:solidFill>
            <a:srgbClr val="000000"/>
          </a:solidFill>
          <a:latin typeface="+mn-lt"/>
          <a:ea typeface="Arial" charset="0"/>
          <a:cs typeface="+mn-cs"/>
        </a:defRPr>
      </a:lvl6pPr>
      <a:lvl7pPr marL="2344738" indent="-2603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▫"/>
        <a:defRPr>
          <a:solidFill>
            <a:srgbClr val="000000"/>
          </a:solidFill>
          <a:latin typeface="+mn-lt"/>
          <a:ea typeface="Arial" charset="0"/>
          <a:cs typeface="+mn-cs"/>
        </a:defRPr>
      </a:lvl7pPr>
      <a:lvl8pPr marL="2801938" indent="-2603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▫"/>
        <a:defRPr>
          <a:solidFill>
            <a:srgbClr val="000000"/>
          </a:solidFill>
          <a:latin typeface="+mn-lt"/>
          <a:ea typeface="Arial" charset="0"/>
          <a:cs typeface="+mn-cs"/>
        </a:defRPr>
      </a:lvl8pPr>
      <a:lvl9pPr marL="3259138" indent="-2603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▫"/>
        <a:defRPr>
          <a:solidFill>
            <a:srgbClr val="000000"/>
          </a:solidFill>
          <a:latin typeface="+mn-lt"/>
          <a:ea typeface="Arial" charset="0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8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503238" y="1355725"/>
            <a:ext cx="7885186" cy="1569219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solidFill>
                  <a:srgbClr val="002060"/>
                </a:solidFill>
              </a:rPr>
              <a:t/>
            </a:r>
            <a:br>
              <a:rPr lang="de-DE" dirty="0" smtClean="0">
                <a:solidFill>
                  <a:srgbClr val="002060"/>
                </a:solidFill>
              </a:rPr>
            </a:br>
            <a:r>
              <a:rPr lang="de-DE" sz="3200" dirty="0" smtClean="0">
                <a:solidFill>
                  <a:srgbClr val="002060"/>
                </a:solidFill>
              </a:rPr>
              <a:t>Das </a:t>
            </a:r>
            <a:r>
              <a:rPr lang="de-DE" sz="3200" dirty="0" err="1" smtClean="0">
                <a:solidFill>
                  <a:srgbClr val="002060"/>
                </a:solidFill>
              </a:rPr>
              <a:t>Talentscouting</a:t>
            </a:r>
            <a:r>
              <a:rPr lang="de-DE" sz="3200" dirty="0">
                <a:solidFill>
                  <a:srgbClr val="002060"/>
                </a:solidFill>
              </a:rPr>
              <a:t> </a:t>
            </a:r>
            <a:r>
              <a:rPr lang="de-DE" sz="3200" dirty="0" smtClean="0">
                <a:solidFill>
                  <a:srgbClr val="002060"/>
                </a:solidFill>
              </a:rPr>
              <a:t>der Ostfalia</a:t>
            </a:r>
          </a:p>
        </p:txBody>
      </p:sp>
    </p:spTree>
    <p:extLst>
      <p:ext uri="{BB962C8B-B14F-4D97-AF65-F5344CB8AC3E}">
        <p14:creationId xmlns:p14="http://schemas.microsoft.com/office/powerpoint/2010/main" val="28879944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Ansprechpartner*innen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DE" sz="1600" u="sng" dirty="0" smtClean="0"/>
              <a:t>Projektleitung</a:t>
            </a:r>
            <a:r>
              <a:rPr lang="de-DE" sz="1600" u="sng" dirty="0"/>
              <a:t>:</a:t>
            </a:r>
            <a:endParaRPr lang="de-DE" sz="1600" dirty="0"/>
          </a:p>
          <a:p>
            <a:pPr>
              <a:spcBef>
                <a:spcPts val="0"/>
              </a:spcBef>
            </a:pPr>
            <a:r>
              <a:rPr lang="de-DE" sz="1600" dirty="0"/>
              <a:t>Prof. Dr. Susanne </a:t>
            </a:r>
            <a:r>
              <a:rPr lang="de-DE" sz="1600" dirty="0" err="1"/>
              <a:t>Stobbe</a:t>
            </a:r>
            <a:endParaRPr lang="de-DE" sz="1600" dirty="0"/>
          </a:p>
          <a:p>
            <a:pPr>
              <a:spcBef>
                <a:spcPts val="0"/>
              </a:spcBef>
            </a:pPr>
            <a:r>
              <a:rPr lang="de-DE" sz="1600" dirty="0"/>
              <a:t>Vizepräsidentin für Lehre, Studium und Weiterbildung</a:t>
            </a:r>
          </a:p>
          <a:p>
            <a:pPr>
              <a:spcBef>
                <a:spcPts val="0"/>
              </a:spcBef>
            </a:pPr>
            <a:r>
              <a:rPr lang="de-DE" sz="1600" dirty="0"/>
              <a:t>Telefon: 05331 939-10030</a:t>
            </a:r>
          </a:p>
          <a:p>
            <a:pPr>
              <a:spcBef>
                <a:spcPts val="0"/>
              </a:spcBef>
            </a:pPr>
            <a:r>
              <a:rPr lang="de-DE" sz="1600" dirty="0"/>
              <a:t>E-Mail: s.stobbe@ostfalia.de</a:t>
            </a:r>
          </a:p>
          <a:p>
            <a:pPr>
              <a:spcBef>
                <a:spcPts val="0"/>
              </a:spcBef>
            </a:pPr>
            <a:r>
              <a:rPr lang="de-DE" sz="1600" dirty="0"/>
              <a:t> </a:t>
            </a:r>
          </a:p>
          <a:p>
            <a:pPr>
              <a:spcBef>
                <a:spcPts val="0"/>
              </a:spcBef>
            </a:pPr>
            <a:r>
              <a:rPr lang="de-DE" sz="1600" u="sng" dirty="0" smtClean="0"/>
              <a:t>Projektkoordination:</a:t>
            </a:r>
            <a:r>
              <a:rPr lang="de-DE" sz="1600" dirty="0" smtClean="0"/>
              <a:t>			</a:t>
            </a:r>
            <a:r>
              <a:rPr lang="de-DE" sz="1600" u="sng" dirty="0"/>
              <a:t>W</a:t>
            </a:r>
            <a:r>
              <a:rPr lang="de-DE" sz="1600" u="sng" dirty="0" smtClean="0"/>
              <a:t>issenschaftliche Mitarbeiterin</a:t>
            </a:r>
          </a:p>
          <a:p>
            <a:pPr>
              <a:spcBef>
                <a:spcPts val="0"/>
              </a:spcBef>
            </a:pPr>
            <a:r>
              <a:rPr lang="de-DE" sz="1600" dirty="0" smtClean="0"/>
              <a:t>Jessica </a:t>
            </a:r>
            <a:r>
              <a:rPr lang="de-DE" sz="1600" dirty="0" err="1" smtClean="0"/>
              <a:t>Bangisa</a:t>
            </a:r>
            <a:r>
              <a:rPr lang="de-DE" sz="1600" dirty="0" smtClean="0"/>
              <a:t>, M.A. 		Anne </a:t>
            </a:r>
            <a:r>
              <a:rPr lang="de-DE" sz="1600" dirty="0" err="1" smtClean="0"/>
              <a:t>Rothärmel</a:t>
            </a:r>
            <a:r>
              <a:rPr lang="de-DE" sz="1600" dirty="0" smtClean="0"/>
              <a:t>, M.A.</a:t>
            </a:r>
            <a:endParaRPr lang="de-DE" sz="1600" dirty="0"/>
          </a:p>
          <a:p>
            <a:pPr>
              <a:spcBef>
                <a:spcPts val="0"/>
              </a:spcBef>
            </a:pPr>
            <a:r>
              <a:rPr lang="de-DE" sz="1600" dirty="0"/>
              <a:t>Telefon: 05331 </a:t>
            </a:r>
            <a:r>
              <a:rPr lang="de-DE" sz="1600" dirty="0" smtClean="0"/>
              <a:t>939-10290		Telefon: 05331 939-17670</a:t>
            </a:r>
            <a:endParaRPr lang="de-DE" sz="1600" dirty="0"/>
          </a:p>
          <a:p>
            <a:pPr>
              <a:spcBef>
                <a:spcPts val="0"/>
              </a:spcBef>
            </a:pPr>
            <a:r>
              <a:rPr lang="de-DE" sz="1600" dirty="0"/>
              <a:t>E-Mail: </a:t>
            </a:r>
            <a:r>
              <a:rPr lang="de-DE" sz="1600" dirty="0" smtClean="0"/>
              <a:t>je.bangisa@ostfalia.de	E-Mail: a.rothaermel@ostfalia.de</a:t>
            </a:r>
          </a:p>
          <a:p>
            <a:pPr>
              <a:spcBef>
                <a:spcPts val="0"/>
              </a:spcBef>
            </a:pPr>
            <a:endParaRPr lang="de-DE" sz="1600" dirty="0"/>
          </a:p>
          <a:p>
            <a:pPr>
              <a:spcBef>
                <a:spcPts val="0"/>
              </a:spcBef>
            </a:pPr>
            <a:r>
              <a:rPr lang="de-DE" sz="1600" u="sng" dirty="0" smtClean="0"/>
              <a:t>Projektmitarbeiterin:</a:t>
            </a:r>
            <a:br>
              <a:rPr lang="de-DE" sz="1600" u="sng" dirty="0" smtClean="0"/>
            </a:br>
            <a:r>
              <a:rPr lang="de-DE" sz="1600" dirty="0" smtClean="0"/>
              <a:t>Laura </a:t>
            </a:r>
            <a:r>
              <a:rPr lang="de-DE" sz="1600" dirty="0" err="1" smtClean="0"/>
              <a:t>Sanau</a:t>
            </a:r>
            <a:r>
              <a:rPr lang="de-DE" sz="1600" dirty="0" smtClean="0"/>
              <a:t>, B.A.</a:t>
            </a:r>
          </a:p>
          <a:p>
            <a:r>
              <a:rPr lang="de-DE" sz="1600" dirty="0" smtClean="0"/>
              <a:t>Telefon: 05531 939-17690</a:t>
            </a:r>
            <a:br>
              <a:rPr lang="de-DE" sz="1600" dirty="0" smtClean="0"/>
            </a:br>
            <a:r>
              <a:rPr lang="de-DE" sz="1600" dirty="0" smtClean="0"/>
              <a:t>E-Mail: la.sanau@ostfalia.de</a:t>
            </a:r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0C1B12-D240-AA4C-8EA1-E08F28283F0D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4732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„Wege </a:t>
            </a:r>
            <a:r>
              <a:rPr lang="de-DE" dirty="0"/>
              <a:t>ins Studium öffnen“: </a:t>
            </a:r>
            <a:r>
              <a:rPr lang="de-DE" dirty="0" smtClean="0"/>
              <a:t>Projektrahmen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Das Projekt startete im </a:t>
            </a:r>
            <a:r>
              <a:rPr lang="de-DE" dirty="0"/>
              <a:t>März </a:t>
            </a:r>
            <a:r>
              <a:rPr lang="de-DE" dirty="0" smtClean="0"/>
              <a:t>2014, finanziert </a:t>
            </a:r>
            <a:r>
              <a:rPr lang="de-DE" dirty="0"/>
              <a:t>durch das Niedersächsische Ministerium für Wissenschaft und Kultur, mit einer Laufzeit bis zum </a:t>
            </a:r>
            <a:r>
              <a:rPr lang="de-DE" dirty="0" smtClean="0"/>
              <a:t>31.12.2020.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Mit den Projektmaßnahmen möchte die Hochschule Studienberechtigten aus </a:t>
            </a:r>
            <a:r>
              <a:rPr lang="de-DE" dirty="0" smtClean="0"/>
              <a:t>nichtakademischen Elternhäusern </a:t>
            </a:r>
            <a:r>
              <a:rPr lang="de-DE" dirty="0"/>
              <a:t>den Einstieg in ein Studium erleichtern </a:t>
            </a:r>
            <a:r>
              <a:rPr lang="de-DE" dirty="0" smtClean="0"/>
              <a:t>und sie bei </a:t>
            </a:r>
            <a:r>
              <a:rPr lang="de-DE" dirty="0"/>
              <a:t>der Studienwahl </a:t>
            </a:r>
            <a:r>
              <a:rPr lang="de-DE" dirty="0" smtClean="0"/>
              <a:t>unterstützen. </a:t>
            </a:r>
            <a:endParaRPr lang="de-DE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de-DE" dirty="0">
              <a:solidFill>
                <a:srgbClr val="000000"/>
              </a:solidFill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0C1B12-D240-AA4C-8EA1-E08F28283F0D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7531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Bildungstrichter – Grundschule, Studium, Promotion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0C1B12-D240-AA4C-8EA1-E08F28283F0D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6019405" cy="3563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5436096" y="2053217"/>
            <a:ext cx="3399785" cy="308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>
                <a:solidFill>
                  <a:srgbClr val="003A79"/>
                </a:solidFill>
                <a:latin typeface="+mn-lt"/>
                <a:ea typeface="+mn-ea"/>
                <a:cs typeface="+mn-cs"/>
              </a:defRPr>
            </a:lvl1pPr>
            <a:lvl2pPr marL="36195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>
                <a:solidFill>
                  <a:srgbClr val="003A79"/>
                </a:solidFill>
                <a:latin typeface="+mn-lt"/>
                <a:ea typeface="Arial" charset="0"/>
                <a:cs typeface="+mn-cs"/>
              </a:defRPr>
            </a:lvl2pPr>
            <a:lvl3pPr marL="62706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>
                <a:solidFill>
                  <a:srgbClr val="003A79"/>
                </a:solidFill>
                <a:latin typeface="+mn-lt"/>
                <a:ea typeface="Arial" charset="0"/>
                <a:cs typeface="+mn-cs"/>
              </a:defRPr>
            </a:lvl3pPr>
            <a:lvl4pPr marL="89376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>
                <a:solidFill>
                  <a:srgbClr val="003A79"/>
                </a:solidFill>
                <a:latin typeface="+mn-lt"/>
                <a:ea typeface="Arial" charset="0"/>
                <a:cs typeface="+mn-cs"/>
              </a:defRPr>
            </a:lvl4pPr>
            <a:lvl5pPr marL="1169988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>
                <a:solidFill>
                  <a:srgbClr val="003A79"/>
                </a:solidFill>
                <a:latin typeface="+mn-lt"/>
                <a:ea typeface="Arial" charset="0"/>
                <a:cs typeface="+mn-cs"/>
              </a:defRPr>
            </a:lvl5pPr>
            <a:lvl6pPr marL="1887538" indent="-2603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▫"/>
              <a:defRPr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6pPr>
            <a:lvl7pPr marL="2344738" indent="-2603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▫"/>
              <a:defRPr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7pPr>
            <a:lvl8pPr marL="2801938" indent="-2603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▫"/>
              <a:defRPr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8pPr>
            <a:lvl9pPr marL="3259138" indent="-2603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▫"/>
              <a:defRPr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r>
              <a:rPr lang="de-DE" dirty="0" smtClean="0"/>
              <a:t>Das deutsche Hochschulsystem ist stark selektiv. </a:t>
            </a:r>
          </a:p>
          <a:p>
            <a:r>
              <a:rPr lang="de-DE" dirty="0" smtClean="0"/>
              <a:t>Während von </a:t>
            </a:r>
            <a:r>
              <a:rPr lang="de-DE" dirty="0"/>
              <a:t>100 </a:t>
            </a:r>
            <a:r>
              <a:rPr lang="de-DE" dirty="0" smtClean="0"/>
              <a:t>Kindern aus akademischem Elternhaus 74 ein Studium aufnehmen, schaffen von </a:t>
            </a:r>
            <a:r>
              <a:rPr lang="de-DE" dirty="0"/>
              <a:t>100 Kindern aus Familien ohne akademischen Hintergrund </a:t>
            </a:r>
            <a:r>
              <a:rPr lang="de-DE" dirty="0" smtClean="0"/>
              <a:t>nur 21 </a:t>
            </a:r>
            <a:r>
              <a:rPr lang="de-DE" dirty="0"/>
              <a:t>den </a:t>
            </a:r>
            <a:r>
              <a:rPr lang="de-DE" dirty="0" smtClean="0"/>
              <a:t>Weg </a:t>
            </a:r>
            <a:r>
              <a:rPr lang="de-DE" dirty="0"/>
              <a:t>an die Hochschule</a:t>
            </a:r>
            <a:r>
              <a:rPr lang="de-DE" dirty="0" smtClean="0"/>
              <a:t>.</a:t>
            </a:r>
          </a:p>
          <a:p>
            <a:endParaRPr lang="de-DE" kern="0" dirty="0"/>
          </a:p>
          <a:p>
            <a:endParaRPr lang="de-DE" kern="0" dirty="0" smtClean="0"/>
          </a:p>
        </p:txBody>
      </p:sp>
      <p:sp>
        <p:nvSpPr>
          <p:cNvPr id="10" name="Textfeld 9"/>
          <p:cNvSpPr txBox="1"/>
          <p:nvPr/>
        </p:nvSpPr>
        <p:spPr>
          <a:xfrm>
            <a:off x="712385" y="5581758"/>
            <a:ext cx="74478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Quelle: Hochschul-Bildungs-Report 2020, Jahresbericht 2017/18, vgl. </a:t>
            </a:r>
            <a:r>
              <a:rPr lang="de-DE" sz="1100" dirty="0"/>
              <a:t>auch </a:t>
            </a:r>
            <a:r>
              <a:rPr lang="de-DE" sz="1100" dirty="0" smtClean="0"/>
              <a:t>DZHW: Beteiligung </a:t>
            </a:r>
            <a:r>
              <a:rPr lang="de-DE" sz="1100" dirty="0"/>
              <a:t>an Hochschulbildung</a:t>
            </a:r>
            <a:br>
              <a:rPr lang="de-DE" sz="1100" dirty="0"/>
            </a:br>
            <a:r>
              <a:rPr lang="de-DE" sz="1100" dirty="0"/>
              <a:t>Chancen(</a:t>
            </a:r>
            <a:r>
              <a:rPr lang="de-DE" sz="1100" dirty="0" err="1"/>
              <a:t>un</a:t>
            </a:r>
            <a:r>
              <a:rPr lang="de-DE" sz="1100" dirty="0"/>
              <a:t>)</a:t>
            </a:r>
            <a:r>
              <a:rPr lang="de-DE" sz="1100" dirty="0" err="1"/>
              <a:t>gleichheit</a:t>
            </a:r>
            <a:r>
              <a:rPr lang="de-DE" sz="1100" dirty="0"/>
              <a:t> in </a:t>
            </a:r>
            <a:r>
              <a:rPr lang="de-DE" sz="1100" dirty="0" smtClean="0"/>
              <a:t>Deutschland, 2018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578305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Qual der Studienwahl</a:t>
            </a:r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8001" y="1313645"/>
            <a:ext cx="8096447" cy="55443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 40% der Schülerinnen und 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 fühlen 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 kurz 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 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 Schulabschluss 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 über Ausbildungs- und Studienmöglichkeiten informiert 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(Quelle: DZHW 2017).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>
              <a:solidFill>
                <a:schemeClr val="tx1"/>
              </a:solidFill>
            </a:endParaRPr>
          </a:p>
          <a:p>
            <a:endParaRPr lang="de-DE" b="1" dirty="0" smtClean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0C1B12-D240-AA4C-8EA1-E08F28283F0D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685748592"/>
              </p:ext>
            </p:extLst>
          </p:nvPr>
        </p:nvGraphicFramePr>
        <p:xfrm>
          <a:off x="323528" y="1700808"/>
          <a:ext cx="7704856" cy="4174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50012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Talentscout-Konzept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Mit der Weiterförderung des Projektes </a:t>
            </a:r>
            <a:r>
              <a:rPr lang="de-DE" dirty="0" smtClean="0"/>
              <a:t>2017-20 baut die</a:t>
            </a:r>
            <a:br>
              <a:rPr lang="de-DE" dirty="0" smtClean="0"/>
            </a:br>
            <a:r>
              <a:rPr lang="de-DE" dirty="0" err="1" smtClean="0"/>
              <a:t>Ostfalia</a:t>
            </a:r>
            <a:r>
              <a:rPr lang="de-DE" dirty="0" smtClean="0"/>
              <a:t> neben </a:t>
            </a:r>
            <a:r>
              <a:rPr lang="de-DE" dirty="0"/>
              <a:t>der Weiterführung erfolgreicher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Maßnahmen </a:t>
            </a:r>
            <a:r>
              <a:rPr lang="de-DE" dirty="0"/>
              <a:t>ein Netzwerk von Talentscouts </a:t>
            </a:r>
            <a:r>
              <a:rPr lang="de-DE" dirty="0" smtClean="0"/>
              <a:t>auf.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0C1B12-D240-AA4C-8EA1-E08F28283F0D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539552" y="3068960"/>
            <a:ext cx="7920880" cy="266429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de-DE" sz="2000" b="1" dirty="0">
                <a:solidFill>
                  <a:schemeClr val="tx1">
                    <a:lumMod val="50000"/>
                  </a:schemeClr>
                </a:solidFill>
              </a:rPr>
              <a:t>Ziele</a:t>
            </a:r>
            <a:endParaRPr lang="de-DE" b="1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tx1">
                    <a:lumMod val="50000"/>
                  </a:schemeClr>
                </a:solidFill>
              </a:rPr>
              <a:t>unentdeckte Talente identifizieren und fördern,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tx1">
                    <a:lumMod val="50000"/>
                  </a:schemeClr>
                </a:solidFill>
              </a:rPr>
              <a:t>durch individuelle Begleitung die Studienvorbereitung verbessern,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tx1">
                    <a:lumMod val="50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tx1">
                    <a:lumMod val="50000"/>
                  </a:schemeClr>
                </a:solidFill>
              </a:rPr>
              <a:t>unge </a:t>
            </a:r>
            <a:r>
              <a:rPr lang="de-DE" dirty="0">
                <a:solidFill>
                  <a:schemeClr val="tx1">
                    <a:lumMod val="50000"/>
                  </a:schemeClr>
                </a:solidFill>
              </a:rPr>
              <a:t>Menschen ermutigen,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>
                    <a:lumMod val="50000"/>
                  </a:schemeClr>
                </a:solidFill>
              </a:rPr>
              <a:t>Bildungspotenziale der </a:t>
            </a:r>
            <a:r>
              <a:rPr lang="de-DE" dirty="0">
                <a:solidFill>
                  <a:schemeClr val="tx1">
                    <a:lumMod val="50000"/>
                  </a:schemeClr>
                </a:solidFill>
              </a:rPr>
              <a:t>Region aktivieren und </a:t>
            </a:r>
            <a:r>
              <a:rPr lang="de-DE" dirty="0" smtClean="0">
                <a:solidFill>
                  <a:schemeClr val="tx1">
                    <a:lumMod val="50000"/>
                  </a:schemeClr>
                </a:solidFill>
              </a:rPr>
              <a:t>entfalten </a:t>
            </a:r>
            <a:r>
              <a:rPr lang="de-DE" dirty="0">
                <a:solidFill>
                  <a:schemeClr val="tx1">
                    <a:lumMod val="50000"/>
                  </a:schemeClr>
                </a:solidFill>
              </a:rPr>
              <a:t>und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tx1">
                    <a:lumMod val="50000"/>
                  </a:schemeClr>
                </a:solidFill>
              </a:rPr>
              <a:t>neue Studierende gewinnen, die in ihrer Studienwahl sicherer und damit erfolgreicher sind.</a:t>
            </a:r>
          </a:p>
          <a:p>
            <a:pPr algn="ctr"/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650" y="1412776"/>
            <a:ext cx="2528231" cy="140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600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Konkrete Aufgaben der Talentscouts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3570" y="2060849"/>
            <a:ext cx="8210994" cy="35283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Aufsuchend</a:t>
            </a:r>
            <a:r>
              <a:rPr lang="de-DE" dirty="0" smtClean="0"/>
              <a:t>: die Kontaktaufnahme geht vom Talentscout aus,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Niedrigschwellig</a:t>
            </a:r>
            <a:r>
              <a:rPr lang="de-DE" dirty="0" smtClean="0"/>
              <a:t>: Die ersten Treffen finden  direkt in der Schule statt,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/>
              <a:t>Ergebnisoffen</a:t>
            </a:r>
            <a:r>
              <a:rPr lang="de-DE" dirty="0"/>
              <a:t>e Beratung, Information und nachhaltiger Kontakt</a:t>
            </a:r>
            <a:endParaRPr lang="de-DE" dirty="0" smtClean="0"/>
          </a:p>
          <a:p>
            <a:pPr marL="647700" lvl="1" indent="-285750">
              <a:buFont typeface="Wingdings" panose="05000000000000000000" pitchFamily="2" charset="2"/>
              <a:buChar char="Ø"/>
            </a:pPr>
            <a:r>
              <a:rPr lang="de-DE" dirty="0"/>
              <a:t>Ermutigen, Optionen </a:t>
            </a:r>
            <a:r>
              <a:rPr lang="de-DE" dirty="0" smtClean="0"/>
              <a:t>aufzeigen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b="1" dirty="0" smtClean="0">
                <a:latin typeface="Arial" pitchFamily="34" charset="0"/>
                <a:cs typeface="Arial" pitchFamily="34" charset="0"/>
              </a:rPr>
              <a:t>Individuell</a:t>
            </a:r>
            <a:r>
              <a:rPr lang="de-DE" altLang="de-DE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de-DE" altLang="de-DE" dirty="0">
                <a:latin typeface="Arial" pitchFamily="34" charset="0"/>
                <a:cs typeface="Arial" pitchFamily="34" charset="0"/>
              </a:rPr>
              <a:t>Termine in der Hochschule (Laborbesuche, </a:t>
            </a:r>
            <a:r>
              <a:rPr lang="de-DE" altLang="de-DE" dirty="0" smtClean="0">
                <a:latin typeface="Arial" pitchFamily="34" charset="0"/>
                <a:cs typeface="Arial" pitchFamily="34" charset="0"/>
              </a:rPr>
              <a:t>Führungen </a:t>
            </a:r>
            <a:r>
              <a:rPr lang="de-DE" altLang="de-DE" dirty="0">
                <a:latin typeface="Arial" pitchFamily="34" charset="0"/>
                <a:cs typeface="Arial" pitchFamily="34" charset="0"/>
              </a:rPr>
              <a:t>&amp; Vorlesungen mit Studierenden und Lehrenden usw.)</a:t>
            </a:r>
          </a:p>
          <a:p>
            <a:pPr marL="647700" lvl="1" indent="-285750">
              <a:buFont typeface="Wingdings" panose="05000000000000000000" pitchFamily="2" charset="2"/>
              <a:buChar char="Ø"/>
            </a:pPr>
            <a:r>
              <a:rPr lang="de-DE" dirty="0" smtClean="0"/>
              <a:t>Anregungen geben, Begleiten.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Kontaktherstellen und Nutzen von vorhandenen hilfreichen Strukturen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0C1B12-D240-AA4C-8EA1-E08F28283F0D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3238" y="3241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5267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Talentscout-Schulungen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0C1B12-D240-AA4C-8EA1-E08F28283F0D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pic>
        <p:nvPicPr>
          <p:cNvPr id="1026" name="Picture 2" descr="O:\HuK\_share\Wege ins Studium\Talentscout\Fotos Talentscouts\19477532_1528504727193930_5451410760004660034_o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563" y="4013182"/>
            <a:ext cx="2918805" cy="221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4915735" y="1948305"/>
            <a:ext cx="3888432" cy="330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>
                <a:solidFill>
                  <a:srgbClr val="003A79"/>
                </a:solidFill>
                <a:latin typeface="+mn-lt"/>
                <a:ea typeface="+mn-ea"/>
                <a:cs typeface="+mn-cs"/>
              </a:defRPr>
            </a:lvl1pPr>
            <a:lvl2pPr marL="36195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>
                <a:solidFill>
                  <a:srgbClr val="003A79"/>
                </a:solidFill>
                <a:latin typeface="+mn-lt"/>
                <a:ea typeface="Arial" charset="0"/>
                <a:cs typeface="+mn-cs"/>
              </a:defRPr>
            </a:lvl2pPr>
            <a:lvl3pPr marL="62706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>
                <a:solidFill>
                  <a:srgbClr val="003A79"/>
                </a:solidFill>
                <a:latin typeface="+mn-lt"/>
                <a:ea typeface="Arial" charset="0"/>
                <a:cs typeface="+mn-cs"/>
              </a:defRPr>
            </a:lvl3pPr>
            <a:lvl4pPr marL="89376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>
                <a:solidFill>
                  <a:srgbClr val="003A79"/>
                </a:solidFill>
                <a:latin typeface="+mn-lt"/>
                <a:ea typeface="Arial" charset="0"/>
                <a:cs typeface="+mn-cs"/>
              </a:defRPr>
            </a:lvl4pPr>
            <a:lvl5pPr marL="1169988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>
                <a:solidFill>
                  <a:srgbClr val="003A79"/>
                </a:solidFill>
                <a:latin typeface="+mn-lt"/>
                <a:ea typeface="Arial" charset="0"/>
                <a:cs typeface="+mn-cs"/>
              </a:defRPr>
            </a:lvl5pPr>
            <a:lvl6pPr marL="1887538" indent="-2603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▫"/>
              <a:defRPr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6pPr>
            <a:lvl7pPr marL="2344738" indent="-2603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▫"/>
              <a:defRPr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7pPr>
            <a:lvl8pPr marL="2801938" indent="-2603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▫"/>
              <a:defRPr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8pPr>
            <a:lvl9pPr marL="3259138" indent="-2603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▫"/>
              <a:defRPr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r>
              <a:rPr lang="de-DE" dirty="0" smtClean="0"/>
              <a:t>2017 und 2018 haben 24 Personen an der 43 Zeitstunden umfassenden Schulung zum Talentscout teilgenommen.</a:t>
            </a:r>
          </a:p>
          <a:p>
            <a:r>
              <a:rPr lang="de-DE" dirty="0" smtClean="0"/>
              <a:t>Die Talentscouts bilden ein Netzwerk und tauschen sich regelmäßig aus.</a:t>
            </a:r>
            <a:endParaRPr lang="de-DE" dirty="0"/>
          </a:p>
          <a:p>
            <a:endParaRPr lang="de-DE" dirty="0" smtClean="0"/>
          </a:p>
          <a:p>
            <a:endParaRPr lang="de-DE" kern="0" dirty="0" smtClean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08" y="1948305"/>
            <a:ext cx="4106429" cy="286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2928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Unsere Kooperationsschulen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4887" y="1968232"/>
            <a:ext cx="8210994" cy="43592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DE" dirty="0" smtClean="0"/>
              <a:t>12 Schulen – 4 Schulformen - 5 Gebietskörperschaften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0C1B12-D240-AA4C-8EA1-E08F28283F0D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529074"/>
              </p:ext>
            </p:extLst>
          </p:nvPr>
        </p:nvGraphicFramePr>
        <p:xfrm>
          <a:off x="683568" y="2276872"/>
          <a:ext cx="5472607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154"/>
                <a:gridCol w="4090453"/>
              </a:tblGrid>
              <a:tr h="14412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Ort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Schulen</a:t>
                      </a:r>
                      <a:endParaRPr lang="de-DE" sz="1400" dirty="0"/>
                    </a:p>
                  </a:txBody>
                  <a:tcPr/>
                </a:tc>
              </a:tr>
              <a:tr h="4938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Braunschweig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Otto-</a:t>
                      </a:r>
                      <a:r>
                        <a:rPr lang="de-DE" sz="1400" dirty="0" err="1" smtClean="0"/>
                        <a:t>Bennemann</a:t>
                      </a:r>
                      <a:r>
                        <a:rPr lang="de-DE" sz="1400" dirty="0" smtClean="0"/>
                        <a:t>-Schule</a:t>
                      </a:r>
                      <a:r>
                        <a:rPr lang="de-DE" sz="1400" baseline="0" dirty="0" smtClean="0"/>
                        <a:t> (BBS)</a:t>
                      </a:r>
                      <a:endParaRPr lang="de-DE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Wilhelm-Bracke-Gesamtschule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Heinrich-</a:t>
                      </a:r>
                      <a:r>
                        <a:rPr lang="de-DE" sz="1400" dirty="0" err="1" smtClean="0"/>
                        <a:t>Büssing</a:t>
                      </a:r>
                      <a:r>
                        <a:rPr lang="de-DE" sz="1400" dirty="0" smtClean="0"/>
                        <a:t>-Schule</a:t>
                      </a:r>
                      <a:r>
                        <a:rPr lang="de-DE" sz="1400" baseline="0" dirty="0" smtClean="0"/>
                        <a:t> (BBS)</a:t>
                      </a:r>
                      <a:endParaRPr lang="de-DE" sz="1400" dirty="0"/>
                    </a:p>
                  </a:txBody>
                  <a:tcPr/>
                </a:tc>
              </a:tr>
              <a:tr h="4938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Peine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IGS Peine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IGS Lengede</a:t>
                      </a:r>
                      <a:endParaRPr lang="de-DE" sz="1400" dirty="0"/>
                    </a:p>
                  </a:txBody>
                  <a:tcPr/>
                </a:tc>
              </a:tr>
              <a:tr h="917097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Salzgitter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IGS Salzgitter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Gymnasium am </a:t>
                      </a:r>
                      <a:r>
                        <a:rPr lang="de-DE" sz="1400" dirty="0" err="1" smtClean="0"/>
                        <a:t>Fredenberg</a:t>
                      </a:r>
                      <a:endParaRPr lang="de-DE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Kranich-Gymnasium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BBS </a:t>
                      </a:r>
                      <a:r>
                        <a:rPr lang="de-DE" sz="1400" dirty="0" err="1" smtClean="0"/>
                        <a:t>Fredenberg</a:t>
                      </a:r>
                      <a:endParaRPr lang="de-DE" sz="1400" dirty="0"/>
                    </a:p>
                  </a:txBody>
                  <a:tcPr/>
                </a:tc>
              </a:tr>
              <a:tr h="236944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Wolfenbüttel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dirty="0" smtClean="0"/>
                        <a:t>IGS Wallstraße</a:t>
                      </a:r>
                    </a:p>
                  </a:txBody>
                  <a:tcPr/>
                </a:tc>
              </a:tr>
              <a:tr h="28610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Wolfsburg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dirty="0" smtClean="0"/>
                        <a:t>Wolfsburg-Kolleg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dirty="0" smtClean="0"/>
                        <a:t>Leonardo-da-Vinci-Gesamtschule</a:t>
                      </a:r>
                      <a:endParaRPr lang="de-DE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hteck 7"/>
          <p:cNvSpPr/>
          <p:nvPr/>
        </p:nvSpPr>
        <p:spPr>
          <a:xfrm>
            <a:off x="647844" y="5652257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dirty="0"/>
              <a:t>Für die beidseitige Verlässlichkeit </a:t>
            </a:r>
            <a:r>
              <a:rPr lang="de-DE" dirty="0" smtClean="0"/>
              <a:t>wurden </a:t>
            </a:r>
            <a:r>
              <a:rPr lang="de-DE" dirty="0"/>
              <a:t>jeder Kooperationsschule </a:t>
            </a:r>
            <a:r>
              <a:rPr lang="de-DE" dirty="0" smtClean="0"/>
              <a:t>feste Talentscouts </a:t>
            </a:r>
            <a:r>
              <a:rPr lang="de-DE" dirty="0"/>
              <a:t>zugeordnet. </a:t>
            </a:r>
          </a:p>
        </p:txBody>
      </p:sp>
    </p:spTree>
    <p:extLst>
      <p:ext uri="{BB962C8B-B14F-4D97-AF65-F5344CB8AC3E}">
        <p14:creationId xmlns:p14="http://schemas.microsoft.com/office/powerpoint/2010/main" val="37653738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Aktuelles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de-DE" dirty="0" smtClean="0"/>
              <a:t>Start des Pilotprojekts </a:t>
            </a:r>
            <a:r>
              <a:rPr lang="de-DE" dirty="0"/>
              <a:t>in die </a:t>
            </a:r>
            <a:r>
              <a:rPr lang="de-DE" dirty="0" smtClean="0"/>
              <a:t>Praxis.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de-DE" dirty="0" smtClean="0"/>
              <a:t>Persönliche Vorstellung der Talentscouts in </a:t>
            </a:r>
            <a:r>
              <a:rPr lang="de-DE" dirty="0"/>
              <a:t>ihren </a:t>
            </a:r>
            <a:r>
              <a:rPr lang="de-DE" dirty="0" smtClean="0"/>
              <a:t>Schulen.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de-DE" dirty="0" smtClean="0"/>
              <a:t>Beginn der Begleitung der </a:t>
            </a:r>
            <a:r>
              <a:rPr lang="de-DE" dirty="0"/>
              <a:t>Talente etwa einmal monatlich an den Kooperationsschulen.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de-DE" dirty="0" smtClean="0"/>
              <a:t>Kooperationsvereinbarungen mit 11 der 12 Kooperationsschulen.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de-DE" dirty="0" smtClean="0"/>
              <a:t>regelmäßiger </a:t>
            </a:r>
            <a:r>
              <a:rPr lang="de-DE" dirty="0"/>
              <a:t>Austausch mit den zuständigen </a:t>
            </a:r>
            <a:r>
              <a:rPr lang="de-DE" dirty="0" smtClean="0"/>
              <a:t>Lehrern.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 smtClean="0"/>
              <a:t>Begleitprogramm für alle teilnehmenden Schüler*innen zu den Themen Studienfinanzierung, Hochschulzugängen, Potentialanalyse und Berufsaussichten in der Region.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 smtClean="0"/>
              <a:t>Beginn einer wissenschaftlichen Begleitforschung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0C1B12-D240-AA4C-8EA1-E08F28283F0D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40126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olie-2003">
  <a:themeElements>
    <a:clrScheme name="OFolie-2003 1">
      <a:dk1>
        <a:srgbClr val="003A79"/>
      </a:dk1>
      <a:lt1>
        <a:srgbClr val="FFFFFF"/>
      </a:lt1>
      <a:dk2>
        <a:srgbClr val="6576A6"/>
      </a:dk2>
      <a:lt2>
        <a:srgbClr val="B0B5D1"/>
      </a:lt2>
      <a:accent1>
        <a:srgbClr val="003A79"/>
      </a:accent1>
      <a:accent2>
        <a:srgbClr val="7AB51D"/>
      </a:accent2>
      <a:accent3>
        <a:srgbClr val="FFFFFF"/>
      </a:accent3>
      <a:accent4>
        <a:srgbClr val="003066"/>
      </a:accent4>
      <a:accent5>
        <a:srgbClr val="AAAEBE"/>
      </a:accent5>
      <a:accent6>
        <a:srgbClr val="6EA419"/>
      </a:accent6>
      <a:hlink>
        <a:srgbClr val="0000FF"/>
      </a:hlink>
      <a:folHlink>
        <a:srgbClr val="800080"/>
      </a:folHlink>
    </a:clrScheme>
    <a:fontScheme name="OFolie-2003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olie-2003 1">
        <a:dk1>
          <a:srgbClr val="003A79"/>
        </a:dk1>
        <a:lt1>
          <a:srgbClr val="FFFFFF"/>
        </a:lt1>
        <a:dk2>
          <a:srgbClr val="6576A6"/>
        </a:dk2>
        <a:lt2>
          <a:srgbClr val="B0B5D1"/>
        </a:lt2>
        <a:accent1>
          <a:srgbClr val="003A79"/>
        </a:accent1>
        <a:accent2>
          <a:srgbClr val="7AB51D"/>
        </a:accent2>
        <a:accent3>
          <a:srgbClr val="FFFFFF"/>
        </a:accent3>
        <a:accent4>
          <a:srgbClr val="003066"/>
        </a:accent4>
        <a:accent5>
          <a:srgbClr val="AAAEBE"/>
        </a:accent5>
        <a:accent6>
          <a:srgbClr val="6EA419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576</Words>
  <Application>Microsoft Office PowerPoint</Application>
  <PresentationFormat>Bildschirmpräsentation (4:3)</PresentationFormat>
  <Paragraphs>121</Paragraphs>
  <Slides>10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OFolie-2003</vt:lpstr>
      <vt:lpstr> Das Talentscouting der Ostfalia</vt:lpstr>
      <vt:lpstr>„Wege ins Studium öffnen“: Projektrahmen</vt:lpstr>
      <vt:lpstr>Bildungstrichter – Grundschule, Studium, Promotion</vt:lpstr>
      <vt:lpstr>Die Qual der Studienwahl</vt:lpstr>
      <vt:lpstr>Das Talentscout-Konzept</vt:lpstr>
      <vt:lpstr>Konkrete Aufgaben der Talentscouts</vt:lpstr>
      <vt:lpstr>Die Talentscout-Schulungen </vt:lpstr>
      <vt:lpstr>Unsere Kooperationsschulen  </vt:lpstr>
      <vt:lpstr>Aktuelles</vt:lpstr>
      <vt:lpstr>Ansprechpartner*innen</vt:lpstr>
    </vt:vector>
  </TitlesOfParts>
  <Company>Ostfalia HaW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Wege ins Studium öffnen - WeiStu</dc:title>
  <dc:creator>Jessica Bangisa</dc:creator>
  <cp:lastModifiedBy>Jessica Bangisa</cp:lastModifiedBy>
  <cp:revision>229</cp:revision>
  <cp:lastPrinted>2018-11-07T11:52:07Z</cp:lastPrinted>
  <dcterms:created xsi:type="dcterms:W3CDTF">2016-10-07T07:35:21Z</dcterms:created>
  <dcterms:modified xsi:type="dcterms:W3CDTF">2018-11-08T09:29:38Z</dcterms:modified>
</cp:coreProperties>
</file>